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9" r:id="rId4"/>
    <p:sldId id="258" r:id="rId5"/>
    <p:sldId id="259" r:id="rId6"/>
    <p:sldId id="260" r:id="rId7"/>
    <p:sldId id="261" r:id="rId8"/>
    <p:sldId id="268" r:id="rId9"/>
    <p:sldId id="266"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18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05E689-51F6-44CB-A218-07A244EDD4AD}" type="datetimeFigureOut">
              <a:rPr lang="ru-RU" smtClean="0"/>
              <a:t>17.09.2022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66606-6F4E-4A83-8A64-8470D911520D}" type="slidenum">
              <a:rPr lang="ru-RU" smtClean="0"/>
              <a:t>‹#›</a:t>
            </a:fld>
            <a:endParaRPr lang="ru-RU"/>
          </a:p>
        </p:txBody>
      </p:sp>
    </p:spTree>
    <p:extLst>
      <p:ext uri="{BB962C8B-B14F-4D97-AF65-F5344CB8AC3E}">
        <p14:creationId xmlns:p14="http://schemas.microsoft.com/office/powerpoint/2010/main" val="4061464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666606-6F4E-4A83-8A64-8470D911520D}" type="slidenum">
              <a:rPr lang="ru-RU" smtClean="0"/>
              <a:t>1</a:t>
            </a:fld>
            <a:endParaRPr lang="ru-RU"/>
          </a:p>
        </p:txBody>
      </p:sp>
    </p:spTree>
    <p:extLst>
      <p:ext uri="{BB962C8B-B14F-4D97-AF65-F5344CB8AC3E}">
        <p14:creationId xmlns:p14="http://schemas.microsoft.com/office/powerpoint/2010/main" val="149411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imes New Roman" pitchFamily="18" charset="0"/>
                <a:cs typeface="Times New Roman" pitchFamily="18" charset="0"/>
              </a:rPr>
              <a:t>Педагогические возможности блоков </a:t>
            </a:r>
            <a:r>
              <a:rPr lang="ru-RU" dirty="0" err="1" smtClean="0">
                <a:latin typeface="Times New Roman" pitchFamily="18" charset="0"/>
                <a:cs typeface="Times New Roman" pitchFamily="18" charset="0"/>
              </a:rPr>
              <a:t>Дьенеша</a:t>
            </a:r>
            <a:r>
              <a:rPr lang="ru-RU" dirty="0" smtClean="0">
                <a:latin typeface="Times New Roman" pitchFamily="18" charset="0"/>
                <a:cs typeface="Times New Roman" pitchFamily="18" charset="0"/>
              </a:rPr>
              <a:t> очень велики. Использование логических блоков развивает все стороны личности ребёнка, активизирует скрытые интеллектуальные возможности детей, формируя при этом логическое мышление.</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F2666606-6F4E-4A83-8A64-8470D911520D}" type="slidenum">
              <a:rPr lang="ru-RU" smtClean="0"/>
              <a:t>10</a:t>
            </a:fld>
            <a:endParaRPr lang="ru-RU"/>
          </a:p>
        </p:txBody>
      </p:sp>
    </p:spTree>
    <p:extLst>
      <p:ext uri="{BB962C8B-B14F-4D97-AF65-F5344CB8AC3E}">
        <p14:creationId xmlns:p14="http://schemas.microsoft.com/office/powerpoint/2010/main" val="379839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imes New Roman" pitchFamily="18" charset="0"/>
                <a:cs typeface="Times New Roman" pitchFamily="18" charset="0"/>
              </a:rPr>
              <a:t>В современной реальности информационных технологий, когда наиболее актуальной становится проблема развития человека мыслящего, творчески думающего, ищущего, умеющего решать нетрадиционные задачи, основываясь на логику мысли, умение использовать информацию определяется развитостью логических приёмов мышления. Поэтому одна из важнейших задач воспитания маленького ребенка – развитие его ума, формирование мыслительных умений и способностей, которые позволят легко освоить новое. На решение этой задачи должны быть направлены содержание и методы подготовки мышления дошкольников, особенно важным, на наш взгляд, является формирование логического мышления дошкольников. </a:t>
            </a:r>
          </a:p>
          <a:p>
            <a:r>
              <a:rPr lang="ru-RU" dirty="0" smtClean="0">
                <a:latin typeface="Times New Roman" pitchFamily="18" charset="0"/>
                <a:cs typeface="Times New Roman" pitchFamily="18" charset="0"/>
              </a:rPr>
              <a:t>Логика (от греческого слова логос) – слово, понятие, мысль, разум; связь, ход рассуждений, умозаключений; способность правильно мыслить.</a:t>
            </a:r>
          </a:p>
          <a:p>
            <a:r>
              <a:rPr lang="ru-RU" dirty="0" smtClean="0">
                <a:latin typeface="Times New Roman" pitchFamily="18" charset="0"/>
                <a:cs typeface="Times New Roman" pitchFamily="18" charset="0"/>
              </a:rPr>
              <a:t>Логическое мышление – последовательная цепочка мыслительных процессов, позволяющая проследить взаимосвязь между рассматриваемыми объектами. Эта интеллектуальная способность необходима человеку, чтобы анализировать и на практике применять полученные выводы.</a:t>
            </a:r>
          </a:p>
          <a:p>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F2666606-6F4E-4A83-8A64-8470D911520D}" type="slidenum">
              <a:rPr lang="ru-RU" smtClean="0"/>
              <a:t>2</a:t>
            </a:fld>
            <a:endParaRPr lang="ru-RU"/>
          </a:p>
        </p:txBody>
      </p:sp>
    </p:spTree>
    <p:extLst>
      <p:ext uri="{BB962C8B-B14F-4D97-AF65-F5344CB8AC3E}">
        <p14:creationId xmlns:p14="http://schemas.microsoft.com/office/powerpoint/2010/main" val="3073056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imes New Roman" pitchFamily="18" charset="0"/>
                <a:cs typeface="Times New Roman" pitchFamily="18" charset="0"/>
              </a:rPr>
              <a:t>Абстрактно-логическое мышление начинает формироваться на шестом году жизни ребёнка. В этом возрасте детям всё меньше нужно опираться на наглядность, чтобы представить что-то или выполнить задание логического содержания. Мышление старших дошкольников также называют словесно-логическим.</a:t>
            </a:r>
          </a:p>
          <a:p>
            <a:r>
              <a:rPr lang="ru-RU" dirty="0" smtClean="0">
                <a:latin typeface="Times New Roman" pitchFamily="18" charset="0"/>
                <a:cs typeface="Times New Roman" pitchFamily="18" charset="0"/>
              </a:rPr>
              <a:t>Задачи развития логических способностей на этом этапе таковы:</a:t>
            </a:r>
          </a:p>
          <a:p>
            <a:r>
              <a:rPr lang="ru-RU" dirty="0" smtClean="0">
                <a:latin typeface="Times New Roman" pitchFamily="18" charset="0"/>
                <a:cs typeface="Times New Roman" pitchFamily="18" charset="0"/>
              </a:rPr>
              <a:t>•	Развивать знаково-символическую мыслительную деятельность (дети работают меньше с натуральными изображениями предметов, больше с их символическими изображениями, схемами, знаками, в том числе цифрами).</a:t>
            </a:r>
          </a:p>
          <a:p>
            <a:r>
              <a:rPr lang="ru-RU" dirty="0" smtClean="0">
                <a:latin typeface="Times New Roman" pitchFamily="18" charset="0"/>
                <a:cs typeface="Times New Roman" pitchFamily="18" charset="0"/>
              </a:rPr>
              <a:t>•	Совершенствовать у детей такие умения, как:</a:t>
            </a:r>
          </a:p>
          <a:p>
            <a:r>
              <a:rPr lang="ru-RU" dirty="0" smtClean="0">
                <a:latin typeface="Times New Roman" pitchFamily="18" charset="0"/>
                <a:cs typeface="Times New Roman" pitchFamily="18" charset="0"/>
              </a:rPr>
              <a:t>- умение сравнивать, классифицировать, строить предположения и доказывать их;</a:t>
            </a:r>
          </a:p>
          <a:p>
            <a:r>
              <a:rPr lang="ru-RU" dirty="0" smtClean="0">
                <a:latin typeface="Times New Roman" pitchFamily="18" charset="0"/>
                <a:cs typeface="Times New Roman" pitchFamily="18" charset="0"/>
              </a:rPr>
              <a:t>- систематизировать предметы по 2–3 признакам, совершать </a:t>
            </a:r>
            <a:r>
              <a:rPr lang="ru-RU" dirty="0" err="1" smtClean="0">
                <a:latin typeface="Times New Roman" pitchFamily="18" charset="0"/>
                <a:cs typeface="Times New Roman" pitchFamily="18" charset="0"/>
              </a:rPr>
              <a:t>сериации</a:t>
            </a:r>
            <a:r>
              <a:rPr lang="ru-RU" dirty="0" smtClean="0">
                <a:latin typeface="Times New Roman" pitchFamily="18" charset="0"/>
                <a:cs typeface="Times New Roman" pitchFamily="18" charset="0"/>
              </a:rPr>
              <a:t> 10 и более предметов, разница между которыми незначительна;</a:t>
            </a:r>
          </a:p>
          <a:p>
            <a:r>
              <a:rPr lang="ru-RU" dirty="0" smtClean="0">
                <a:latin typeface="Times New Roman" pitchFamily="18" charset="0"/>
                <a:cs typeface="Times New Roman" pitchFamily="18" charset="0"/>
              </a:rPr>
              <a:t>- вести анализ объекта или явления при минимальной помощи педагога;</a:t>
            </a:r>
          </a:p>
          <a:p>
            <a:r>
              <a:rPr lang="ru-RU" dirty="0" smtClean="0">
                <a:latin typeface="Times New Roman" pitchFamily="18" charset="0"/>
                <a:cs typeface="Times New Roman" pitchFamily="18" charset="0"/>
              </a:rPr>
              <a:t>- отслеживать закономерности, прогнозировать результат своей деятельности.</a:t>
            </a:r>
          </a:p>
          <a:p>
            <a:r>
              <a:rPr lang="ru-RU" dirty="0" smtClean="0">
                <a:latin typeface="Times New Roman" pitchFamily="18" charset="0"/>
                <a:cs typeface="Times New Roman" pitchFamily="18" charset="0"/>
              </a:rPr>
              <a:t>К концу старшего дошкольного возраста, дети могут делать следующие логические операции: сравнение, абстракция, обобщение, анализ и синтез.</a:t>
            </a:r>
          </a:p>
          <a:p>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F2666606-6F4E-4A83-8A64-8470D911520D}" type="slidenum">
              <a:rPr lang="ru-RU" smtClean="0"/>
              <a:t>3</a:t>
            </a:fld>
            <a:endParaRPr lang="ru-RU"/>
          </a:p>
        </p:txBody>
      </p:sp>
    </p:spTree>
    <p:extLst>
      <p:ext uri="{BB962C8B-B14F-4D97-AF65-F5344CB8AC3E}">
        <p14:creationId xmlns:p14="http://schemas.microsoft.com/office/powerpoint/2010/main" val="12916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imes New Roman" pitchFamily="18" charset="0"/>
                <a:cs typeface="Times New Roman" pitchFamily="18" charset="0"/>
              </a:rPr>
              <a:t>Осуществление этих задач возможно при наличии богатой предметно-развивающей среды в группе.</a:t>
            </a:r>
          </a:p>
          <a:p>
            <a:r>
              <a:rPr lang="ru-RU" dirty="0" smtClean="0">
                <a:latin typeface="Times New Roman" pitchFamily="18" charset="0"/>
                <a:cs typeface="Times New Roman" pitchFamily="18" charset="0"/>
              </a:rPr>
              <a:t>Ребёнка окружают игры, развивающие его мысль и приобщающие его к умственному труду. Нельзя обойтись  без дидактических пособий. Они помогают ребёнку вычленить анализируемый объект, увидеть его во всём многообразии свойств, установить связи и зависимости, определить элементарные отношения, сходства и отличия. К дидактическим пособиям, выполняющим аналогичные функции, относятся логические блоки </a:t>
            </a:r>
            <a:r>
              <a:rPr lang="ru-RU" dirty="0" err="1" smtClean="0">
                <a:latin typeface="Times New Roman" pitchFamily="18" charset="0"/>
                <a:cs typeface="Times New Roman" pitchFamily="18" charset="0"/>
              </a:rPr>
              <a:t>Дьенеша</a:t>
            </a:r>
            <a:r>
              <a:rPr lang="ru-RU" dirty="0" smtClean="0">
                <a:latin typeface="Times New Roman" pitchFamily="18" charset="0"/>
                <a:cs typeface="Times New Roman" pitchFamily="18" charset="0"/>
              </a:rPr>
              <a:t>. Они, как нельзя более, соответствуют развитию логического мышления детей дошкольного возраста, формируя способность ребенка рассуждать, «действовать в уме».</a:t>
            </a:r>
          </a:p>
          <a:p>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F2666606-6F4E-4A83-8A64-8470D911520D}" type="slidenum">
              <a:rPr lang="ru-RU" smtClean="0"/>
              <a:t>4</a:t>
            </a:fld>
            <a:endParaRPr lang="ru-RU"/>
          </a:p>
        </p:txBody>
      </p:sp>
    </p:spTree>
    <p:extLst>
      <p:ext uri="{BB962C8B-B14F-4D97-AF65-F5344CB8AC3E}">
        <p14:creationId xmlns:p14="http://schemas.microsoft.com/office/powerpoint/2010/main" val="258451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imes New Roman" pitchFamily="18" charset="0"/>
                <a:cs typeface="Times New Roman" pitchFamily="18" charset="0"/>
              </a:rPr>
              <a:t>Давайте вспомним, что же входит в дидактическое пособие «Логические Блоки </a:t>
            </a:r>
            <a:r>
              <a:rPr lang="ru-RU" dirty="0" err="1" smtClean="0">
                <a:latin typeface="Times New Roman" pitchFamily="18" charset="0"/>
                <a:cs typeface="Times New Roman" pitchFamily="18" charset="0"/>
              </a:rPr>
              <a:t>Дьенеша</a:t>
            </a:r>
            <a:r>
              <a:rPr lang="ru-RU" dirty="0" smtClean="0">
                <a:latin typeface="Times New Roman" pitchFamily="18" charset="0"/>
                <a:cs typeface="Times New Roman" pitchFamily="18" charset="0"/>
              </a:rPr>
              <a:t>». Логические блоки </a:t>
            </a:r>
            <a:r>
              <a:rPr lang="ru-RU" dirty="0" err="1" smtClean="0">
                <a:latin typeface="Times New Roman" pitchFamily="18" charset="0"/>
                <a:cs typeface="Times New Roman" pitchFamily="18" charset="0"/>
              </a:rPr>
              <a:t>Дьенеша</a:t>
            </a:r>
            <a:r>
              <a:rPr lang="ru-RU" dirty="0" smtClean="0">
                <a:latin typeface="Times New Roman" pitchFamily="18" charset="0"/>
                <a:cs typeface="Times New Roman" pitchFamily="18" charset="0"/>
              </a:rPr>
              <a:t> представляют собой набор из 48 геометрических фигур: </a:t>
            </a:r>
          </a:p>
          <a:p>
            <a:r>
              <a:rPr lang="ru-RU" dirty="0" smtClean="0">
                <a:latin typeface="Times New Roman" pitchFamily="18" charset="0"/>
                <a:cs typeface="Times New Roman" pitchFamily="18" charset="0"/>
              </a:rPr>
              <a:t>а) четырех форм (круг, треугольник, квадрат, прямоугольник); </a:t>
            </a:r>
          </a:p>
          <a:p>
            <a:r>
              <a:rPr lang="ru-RU" dirty="0" smtClean="0">
                <a:latin typeface="Times New Roman" pitchFamily="18" charset="0"/>
                <a:cs typeface="Times New Roman" pitchFamily="18" charset="0"/>
              </a:rPr>
              <a:t>б) трёх цветов (красный, синий, желтый); </a:t>
            </a:r>
          </a:p>
          <a:p>
            <a:r>
              <a:rPr lang="ru-RU" dirty="0" smtClean="0">
                <a:latin typeface="Times New Roman" pitchFamily="18" charset="0"/>
                <a:cs typeface="Times New Roman" pitchFamily="18" charset="0"/>
              </a:rPr>
              <a:t>в) двух размеров (большой, маленький);</a:t>
            </a:r>
          </a:p>
          <a:p>
            <a:r>
              <a:rPr lang="ru-RU" dirty="0" smtClean="0">
                <a:latin typeface="Times New Roman" pitchFamily="18" charset="0"/>
                <a:cs typeface="Times New Roman" pitchFamily="18" charset="0"/>
              </a:rPr>
              <a:t>г) двух видов толщины (толстый, тонкий). </a:t>
            </a:r>
          </a:p>
          <a:p>
            <a:r>
              <a:rPr lang="ru-RU" dirty="0" smtClean="0">
                <a:latin typeface="Times New Roman" pitchFamily="18" charset="0"/>
                <a:cs typeface="Times New Roman" pitchFamily="18" charset="0"/>
              </a:rPr>
              <a:t>Каждая геометрическая фигура характеризуется четырьмя признаками: </a:t>
            </a:r>
          </a:p>
          <a:p>
            <a:r>
              <a:rPr lang="ru-RU" dirty="0" smtClean="0">
                <a:latin typeface="Times New Roman" pitchFamily="18" charset="0"/>
                <a:cs typeface="Times New Roman" pitchFamily="18" charset="0"/>
              </a:rPr>
              <a:t>формой, цветом, размером, толщиной. В наборе нет ни одной одинаковой фигуры.</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F2666606-6F4E-4A83-8A64-8470D911520D}" type="slidenum">
              <a:rPr lang="ru-RU" smtClean="0"/>
              <a:t>5</a:t>
            </a:fld>
            <a:endParaRPr lang="ru-RU"/>
          </a:p>
        </p:txBody>
      </p:sp>
    </p:spTree>
    <p:extLst>
      <p:ext uri="{BB962C8B-B14F-4D97-AF65-F5344CB8AC3E}">
        <p14:creationId xmlns:p14="http://schemas.microsoft.com/office/powerpoint/2010/main" val="2059933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imes New Roman" pitchFamily="18" charset="0"/>
                <a:cs typeface="Times New Roman" pitchFamily="18" charset="0"/>
              </a:rPr>
              <a:t>Во многих играх с логическими фигурами используются карточки с символами свойств. </a:t>
            </a:r>
          </a:p>
          <a:p>
            <a:r>
              <a:rPr lang="ru-RU" dirty="0" smtClean="0">
                <a:latin typeface="Times New Roman" pitchFamily="18" charset="0"/>
                <a:cs typeface="Times New Roman" pitchFamily="18" charset="0"/>
              </a:rPr>
              <a:t>Цвет – обозначается пятном;</a:t>
            </a:r>
          </a:p>
          <a:p>
            <a:r>
              <a:rPr lang="ru-RU" dirty="0" smtClean="0">
                <a:latin typeface="Times New Roman" pitchFamily="18" charset="0"/>
                <a:cs typeface="Times New Roman" pitchFamily="18" charset="0"/>
              </a:rPr>
              <a:t>форма – контур фигур (круглый, квадратный, треугольный, прямоугольный);</a:t>
            </a:r>
          </a:p>
          <a:p>
            <a:r>
              <a:rPr lang="ru-RU" dirty="0" smtClean="0">
                <a:latin typeface="Times New Roman" pitchFamily="18" charset="0"/>
                <a:cs typeface="Times New Roman" pitchFamily="18" charset="0"/>
              </a:rPr>
              <a:t>величина – силуэт домика (большой, маленький); </a:t>
            </a:r>
          </a:p>
          <a:p>
            <a:r>
              <a:rPr lang="ru-RU" dirty="0" smtClean="0">
                <a:latin typeface="Times New Roman" pitchFamily="18" charset="0"/>
                <a:cs typeface="Times New Roman" pitchFamily="18" charset="0"/>
              </a:rPr>
              <a:t>толщина – условное изображение человеческой фигуры (толстый и тонкий);</a:t>
            </a:r>
          </a:p>
          <a:p>
            <a:r>
              <a:rPr lang="ru-RU" dirty="0" smtClean="0">
                <a:latin typeface="Times New Roman" pitchFamily="18" charset="0"/>
                <a:cs typeface="Times New Roman" pitchFamily="18" charset="0"/>
              </a:rPr>
              <a:t>зачеркнутые символы – отрицание какого-либо свойства фигуры.</a:t>
            </a:r>
          </a:p>
          <a:p>
            <a:r>
              <a:rPr lang="ru-RU" dirty="0" smtClean="0">
                <a:latin typeface="Times New Roman" pitchFamily="18" charset="0"/>
                <a:cs typeface="Times New Roman" pitchFamily="18" charset="0"/>
              </a:rPr>
              <a:t>Также в играх с логическими фигурами могут быть использованы альбомы.</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F2666606-6F4E-4A83-8A64-8470D911520D}" type="slidenum">
              <a:rPr lang="ru-RU" smtClean="0"/>
              <a:t>6</a:t>
            </a:fld>
            <a:endParaRPr lang="ru-RU"/>
          </a:p>
        </p:txBody>
      </p:sp>
    </p:spTree>
    <p:extLst>
      <p:ext uri="{BB962C8B-B14F-4D97-AF65-F5344CB8AC3E}">
        <p14:creationId xmlns:p14="http://schemas.microsoft.com/office/powerpoint/2010/main" val="2836254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imes New Roman" pitchFamily="18" charset="0"/>
                <a:cs typeface="Times New Roman" pitchFamily="18" charset="0"/>
              </a:rPr>
              <a:t>Давайте рассмотрим, какие же задачи можно решать, используя Логические Блоки </a:t>
            </a:r>
            <a:r>
              <a:rPr lang="ru-RU" dirty="0" err="1" smtClean="0">
                <a:latin typeface="Times New Roman" pitchFamily="18" charset="0"/>
                <a:cs typeface="Times New Roman" pitchFamily="18" charset="0"/>
              </a:rPr>
              <a:t>Дьенеша</a:t>
            </a:r>
            <a:r>
              <a:rPr lang="ru-RU" dirty="0" smtClean="0">
                <a:latin typeface="Times New Roman" pitchFamily="18" charset="0"/>
                <a:cs typeface="Times New Roman" pitchFamily="18" charset="0"/>
              </a:rPr>
              <a:t>. (прочитать по одной строчке).</a:t>
            </a:r>
          </a:p>
          <a:p>
            <a:r>
              <a:rPr lang="ru-RU" dirty="0" smtClean="0">
                <a:latin typeface="Times New Roman" pitchFamily="18" charset="0"/>
                <a:cs typeface="Times New Roman" pitchFamily="18" charset="0"/>
              </a:rPr>
              <a:t>Я, думаю, со мной согласятся все присутствующие здесь педагоги, что при решении всех этих задач, развитие ребенка будет всесторонним. </a:t>
            </a:r>
          </a:p>
          <a:p>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F2666606-6F4E-4A83-8A64-8470D911520D}" type="slidenum">
              <a:rPr lang="ru-RU" smtClean="0"/>
              <a:t>7</a:t>
            </a:fld>
            <a:endParaRPr lang="ru-RU"/>
          </a:p>
        </p:txBody>
      </p:sp>
    </p:spTree>
    <p:extLst>
      <p:ext uri="{BB962C8B-B14F-4D97-AF65-F5344CB8AC3E}">
        <p14:creationId xmlns:p14="http://schemas.microsoft.com/office/powerpoint/2010/main" val="3153815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imes New Roman" pitchFamily="18" charset="0"/>
                <a:cs typeface="Times New Roman" pitchFamily="18" charset="0"/>
              </a:rPr>
              <a:t>Весь комплекс игр и упражнений с логическими блоками </a:t>
            </a:r>
            <a:r>
              <a:rPr lang="ru-RU" dirty="0" err="1" smtClean="0">
                <a:latin typeface="Times New Roman" pitchFamily="18" charset="0"/>
                <a:cs typeface="Times New Roman" pitchFamily="18" charset="0"/>
              </a:rPr>
              <a:t>Дьенеша</a:t>
            </a:r>
            <a:r>
              <a:rPr lang="ru-RU" dirty="0" smtClean="0">
                <a:latin typeface="Times New Roman" pitchFamily="18" charset="0"/>
                <a:cs typeface="Times New Roman" pitchFamily="18" charset="0"/>
              </a:rPr>
              <a:t> – это длинная интеллектуальная лестница, а сами игры и упражнения ее ступеньки. На каждую из этих ступенек ребенок должен встать. Особенности структуры игр и упражнений позволяют по-разному варьировать возможность их использования на различных этапах обучения. Каждую игру можно использовать в любой возрастной группе (усложняя или упрощая задания), тем самым предоставляется огромное поле деятельности для творчества педагога. Для того чтобы поддержать интерес детей к занятиям, к обучению, необходимо разнообразить их игровыми задачами, сюжетами, персонажами.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F2666606-6F4E-4A83-8A64-8470D911520D}" type="slidenum">
              <a:rPr lang="ru-RU" smtClean="0"/>
              <a:t>8</a:t>
            </a:fld>
            <a:endParaRPr lang="ru-RU"/>
          </a:p>
        </p:txBody>
      </p:sp>
    </p:spTree>
    <p:extLst>
      <p:ext uri="{BB962C8B-B14F-4D97-AF65-F5344CB8AC3E}">
        <p14:creationId xmlns:p14="http://schemas.microsoft.com/office/powerpoint/2010/main" val="1371249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smtClean="0">
                <a:latin typeface="Times New Roman" pitchFamily="18" charset="0"/>
                <a:cs typeface="Times New Roman" pitchFamily="18" charset="0"/>
              </a:rPr>
              <a:t>Но эти действия появляются только в результате специально организованного обучения на занятиях и в повседневной жизни детей дошкольного возраста,  в создании оптимальных условий для развития у них логического мышления через грамотное построение целостного педагогического процесса.</a:t>
            </a:r>
          </a:p>
          <a:p>
            <a:r>
              <a:rPr lang="ru-RU" sz="1000" dirty="0" smtClean="0">
                <a:latin typeface="Times New Roman" pitchFamily="18" charset="0"/>
                <a:cs typeface="Times New Roman" pitchFamily="18" charset="0"/>
              </a:rPr>
              <a:t>Можно использовать следующие формы организации работы с логическими блоками с дошкольниками:</a:t>
            </a:r>
          </a:p>
          <a:p>
            <a:r>
              <a:rPr lang="ru-RU" sz="1000" dirty="0" smtClean="0">
                <a:latin typeface="Times New Roman" pitchFamily="18" charset="0"/>
                <a:cs typeface="Times New Roman" pitchFamily="18" charset="0"/>
              </a:rPr>
              <a:t>1.ОД. Игры с логическими блоками используются в образовательной деятельности как часть занятия для закрепления знаний и представлений дошкольников; также можно использовать сюжетно-игровые занятия по ФЭМП, полностью основанные на играх с блоками </a:t>
            </a:r>
            <a:r>
              <a:rPr lang="ru-RU" sz="1000" dirty="0" err="1" smtClean="0">
                <a:latin typeface="Times New Roman" pitchFamily="18" charset="0"/>
                <a:cs typeface="Times New Roman" pitchFamily="18" charset="0"/>
              </a:rPr>
              <a:t>Дьенеша</a:t>
            </a:r>
            <a:r>
              <a:rPr lang="ru-RU" sz="1000" dirty="0" smtClean="0">
                <a:latin typeface="Times New Roman" pitchFamily="18" charset="0"/>
                <a:cs typeface="Times New Roman" pitchFamily="18" charset="0"/>
              </a:rPr>
              <a:t>. </a:t>
            </a:r>
          </a:p>
          <a:p>
            <a:r>
              <a:rPr lang="ru-RU" sz="1000" dirty="0" smtClean="0">
                <a:latin typeface="Times New Roman" pitchFamily="18" charset="0"/>
                <a:cs typeface="Times New Roman" pitchFamily="18" charset="0"/>
              </a:rPr>
              <a:t>2. Совместная и самостоятельная игровая деятельность (игры развивающие, подвижные, сюжетно – ролевые; экспериментирование, познавательно-исследовательская деятельность, моделирование сказок, развитие и усвоение навыков звукового анализа слова и т.п.) </a:t>
            </a:r>
          </a:p>
          <a:p>
            <a:r>
              <a:rPr lang="ru-RU" sz="1000" dirty="0" smtClean="0">
                <a:latin typeface="Times New Roman" pitchFamily="18" charset="0"/>
                <a:cs typeface="Times New Roman" pitchFamily="18" charset="0"/>
              </a:rPr>
              <a:t>Ведущая педагогическая идея состоит в том, что для того чтобы ребёнок начал мыслить, перед ним необходимо поставить новую задачу, в процессе решения которой он мог бы использовать приобретённые ранее знания и умения использования блоков </a:t>
            </a:r>
            <a:r>
              <a:rPr lang="ru-RU" sz="1000" dirty="0" err="1" smtClean="0">
                <a:latin typeface="Times New Roman" pitchFamily="18" charset="0"/>
                <a:cs typeface="Times New Roman" pitchFamily="18" charset="0"/>
              </a:rPr>
              <a:t>Дьенеша</a:t>
            </a:r>
            <a:r>
              <a:rPr lang="ru-RU" sz="1000" dirty="0" smtClean="0">
                <a:latin typeface="Times New Roman" pitchFamily="18" charset="0"/>
                <a:cs typeface="Times New Roman" pitchFamily="18" charset="0"/>
              </a:rPr>
              <a:t> и карточек-схем к ним применительно к новым обстоятельствам.</a:t>
            </a:r>
          </a:p>
          <a:p>
            <a:r>
              <a:rPr lang="ru-RU" sz="1000" dirty="0" smtClean="0">
                <a:latin typeface="Times New Roman" pitchFamily="18" charset="0"/>
                <a:cs typeface="Times New Roman" pitchFamily="18" charset="0"/>
              </a:rPr>
              <a:t>Большое значение в развитии логического мышления ребёнка-дошкольника приобретает в связи с этим организация разных видов детской активности, которые развивали бы у ребёнка познавательные интересы, ставили бы перед ним определённые познавательные задачи, заставляли бы самостоятельно производить определённые умственные операции для достижения нужного результата. Этому служат проблемные вопросы, задаваемые воспитателем во время занятий, прогулок и наблюдений, дидактические игры, носящие познавательный характер, всякого рода загадки и головоломки, специально предназначенные для стимуляции умственной активности ребёнка.</a:t>
            </a:r>
          </a:p>
          <a:p>
            <a:r>
              <a:rPr lang="ru-RU" sz="1000" dirty="0" smtClean="0">
                <a:latin typeface="Times New Roman" pitchFamily="18" charset="0"/>
                <a:cs typeface="Times New Roman" pitchFamily="18" charset="0"/>
              </a:rPr>
              <a:t>Отбирая методы и приёмы, мы, как воспитатели, всегда помним, что в основе образовательного процесса лежит проблемно-игровая технология. Поэтому при использовании блоков </a:t>
            </a:r>
            <a:r>
              <a:rPr lang="ru-RU" sz="1000" dirty="0" err="1" smtClean="0">
                <a:latin typeface="Times New Roman" pitchFamily="18" charset="0"/>
                <a:cs typeface="Times New Roman" pitchFamily="18" charset="0"/>
              </a:rPr>
              <a:t>Дьенеша</a:t>
            </a:r>
            <a:r>
              <a:rPr lang="ru-RU" sz="1000" dirty="0" smtClean="0">
                <a:latin typeface="Times New Roman" pitchFamily="18" charset="0"/>
                <a:cs typeface="Times New Roman" pitchFamily="18" charset="0"/>
              </a:rPr>
              <a:t> преимущество всегда отдаётся игре, как основному методу обучения дошкольников, а также экспериментированию, решению творческих и проблемных задач в практической деятельности.</a:t>
            </a:r>
          </a:p>
          <a:p>
            <a:r>
              <a:rPr lang="ru-RU" sz="1000" dirty="0" smtClean="0">
                <a:latin typeface="Times New Roman" pitchFamily="18" charset="0"/>
                <a:cs typeface="Times New Roman" pitchFamily="18" charset="0"/>
              </a:rPr>
              <a:t>Логические приемы как средство формирования логического мышления дошкольников в процессе действий с блоками </a:t>
            </a:r>
            <a:r>
              <a:rPr lang="ru-RU" sz="1000" dirty="0" err="1" smtClean="0">
                <a:latin typeface="Times New Roman" pitchFamily="18" charset="0"/>
                <a:cs typeface="Times New Roman" pitchFamily="18" charset="0"/>
              </a:rPr>
              <a:t>Дьенеша</a:t>
            </a:r>
            <a:r>
              <a:rPr lang="ru-RU" sz="1000" dirty="0" smtClean="0">
                <a:latin typeface="Times New Roman" pitchFamily="18" charset="0"/>
                <a:cs typeface="Times New Roman" pitchFamily="18" charset="0"/>
              </a:rPr>
              <a:t> – это сравнение, синтез, анализ, классификация, доказательство и другие – можно применять во всех видах деятельности в ДОУ.</a:t>
            </a:r>
          </a:p>
          <a:p>
            <a:endParaRPr lang="ru-RU" sz="10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F2666606-6F4E-4A83-8A64-8470D911520D}" type="slidenum">
              <a:rPr lang="ru-RU" smtClean="0"/>
              <a:t>9</a:t>
            </a:fld>
            <a:endParaRPr lang="ru-RU"/>
          </a:p>
        </p:txBody>
      </p:sp>
    </p:spTree>
    <p:extLst>
      <p:ext uri="{BB962C8B-B14F-4D97-AF65-F5344CB8AC3E}">
        <p14:creationId xmlns:p14="http://schemas.microsoft.com/office/powerpoint/2010/main" val="172642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17.09.2022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17.09.2022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оспитатель6\Desktop\Новая папка\Натуся\последняя\оформление для презентаций\фоны к презентациям\krasivie-fony-dlya-prezentacii-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2"/>
            <a:ext cx="9144000" cy="68632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воспитатель6\Desktop\img2 (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131" b="100000" l="0" r="100000"/>
                    </a14:imgEffect>
                  </a14:imgLayer>
                </a14:imgProps>
              </a:ext>
              <a:ext uri="{28A0092B-C50C-407E-A947-70E740481C1C}">
                <a14:useLocalDpi xmlns:a14="http://schemas.microsoft.com/office/drawing/2010/main" val="0"/>
              </a:ext>
            </a:extLst>
          </a:blip>
          <a:srcRect/>
          <a:stretch>
            <a:fillRect/>
          </a:stretch>
        </p:blipFill>
        <p:spPr bwMode="auto">
          <a:xfrm>
            <a:off x="4944442" y="1990724"/>
            <a:ext cx="4171950" cy="486727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79512" y="188641"/>
            <a:ext cx="7200800" cy="792087"/>
          </a:xfrm>
        </p:spPr>
        <p:txBody>
          <a:bodyPr>
            <a:normAutofit/>
          </a:bodyPr>
          <a:lstStyle/>
          <a:p>
            <a:r>
              <a:rPr lang="ru-RU" sz="1400" b="1" dirty="0"/>
              <a:t>МУНИЦИПАЛЬНОЕ БЮДЖЕТНОЕ  ОБЩЕОБРАЗОВАТЕЛЬНОЕ УЧРЕЖДЕНИЕ «АЛЕКСЕЕВСКАЯ СРЕДНЯЯ ОБЩЕОБРАЗОВАТЕЛЬНАЯ ШКОЛА» ПЕТРОПАВЛОВСКОГО РАЙОНА АЛТАЙСКОГО КРАЯ, СТРУКТУРНОЕ ПОДРАЗДЕЛЕНИЕ «ДЕТСКИЙ САД «ТЕРЕМОК»»</a:t>
            </a:r>
          </a:p>
        </p:txBody>
      </p:sp>
      <p:sp>
        <p:nvSpPr>
          <p:cNvPr id="3" name="Подзаголовок 2"/>
          <p:cNvSpPr>
            <a:spLocks noGrp="1"/>
          </p:cNvSpPr>
          <p:nvPr>
            <p:ph type="subTitle" idx="1"/>
          </p:nvPr>
        </p:nvSpPr>
        <p:spPr>
          <a:xfrm>
            <a:off x="539552" y="1484784"/>
            <a:ext cx="7232848" cy="4154016"/>
          </a:xfrm>
        </p:spPr>
        <p:txBody>
          <a:bodyPr>
            <a:normAutofit/>
          </a:bodyPr>
          <a:lstStyle/>
          <a:p>
            <a:r>
              <a:rPr lang="ru-RU" b="1" i="1" dirty="0" smtClean="0">
                <a:solidFill>
                  <a:srgbClr val="C00000"/>
                </a:solidFill>
                <a:latin typeface="Georgia" pitchFamily="18" charset="0"/>
              </a:rPr>
              <a:t>Консультация для педагогов по теме: </a:t>
            </a:r>
          </a:p>
          <a:p>
            <a:r>
              <a:rPr lang="ru-RU" b="1" i="1" dirty="0" smtClean="0">
                <a:solidFill>
                  <a:srgbClr val="C00000"/>
                </a:solidFill>
                <a:latin typeface="Georgia" pitchFamily="18" charset="0"/>
              </a:rPr>
              <a:t>«Блоки </a:t>
            </a:r>
            <a:r>
              <a:rPr lang="ru-RU" b="1" i="1" dirty="0" err="1" smtClean="0">
                <a:solidFill>
                  <a:srgbClr val="C00000"/>
                </a:solidFill>
                <a:latin typeface="Georgia" pitchFamily="18" charset="0"/>
              </a:rPr>
              <a:t>Дьенеша</a:t>
            </a:r>
            <a:r>
              <a:rPr lang="ru-RU" b="1" i="1" dirty="0" smtClean="0">
                <a:solidFill>
                  <a:srgbClr val="C00000"/>
                </a:solidFill>
                <a:latin typeface="Georgia" pitchFamily="18" charset="0"/>
              </a:rPr>
              <a:t>, как средство развития логического мышления у дошкольников»</a:t>
            </a:r>
            <a:endParaRPr lang="ru-RU" b="1" i="1" dirty="0">
              <a:solidFill>
                <a:srgbClr val="C00000"/>
              </a:solidFill>
              <a:latin typeface="Georgia" pitchFamily="18" charset="0"/>
            </a:endParaRPr>
          </a:p>
        </p:txBody>
      </p:sp>
      <p:sp>
        <p:nvSpPr>
          <p:cNvPr id="4" name="TextBox 3"/>
          <p:cNvSpPr txBox="1"/>
          <p:nvPr/>
        </p:nvSpPr>
        <p:spPr>
          <a:xfrm>
            <a:off x="467544" y="5085184"/>
            <a:ext cx="4476898" cy="1477328"/>
          </a:xfrm>
          <a:prstGeom prst="rect">
            <a:avLst/>
          </a:prstGeom>
          <a:noFill/>
        </p:spPr>
        <p:txBody>
          <a:bodyPr wrap="square" rtlCol="0">
            <a:spAutoFit/>
          </a:bodyPr>
          <a:lstStyle/>
          <a:p>
            <a:endParaRPr lang="ru-RU" b="1" i="1" dirty="0" smtClean="0">
              <a:solidFill>
                <a:srgbClr val="C00000"/>
              </a:solidFill>
              <a:latin typeface="Georgia" pitchFamily="18" charset="0"/>
            </a:endParaRPr>
          </a:p>
          <a:p>
            <a:r>
              <a:rPr lang="ru-RU" b="1" i="1" dirty="0" smtClean="0">
                <a:solidFill>
                  <a:srgbClr val="C00000"/>
                </a:solidFill>
                <a:latin typeface="Georgia" pitchFamily="18" charset="0"/>
              </a:rPr>
              <a:t>Подготовила: воспитатель</a:t>
            </a:r>
          </a:p>
          <a:p>
            <a:r>
              <a:rPr lang="ru-RU" b="1" i="1" dirty="0" smtClean="0">
                <a:solidFill>
                  <a:srgbClr val="C00000"/>
                </a:solidFill>
                <a:latin typeface="Georgia" pitchFamily="18" charset="0"/>
              </a:rPr>
              <a:t>Т.А. Малютина</a:t>
            </a:r>
            <a:endParaRPr lang="ru-RU" b="1" i="1" dirty="0">
              <a:solidFill>
                <a:srgbClr val="C00000"/>
              </a:solidFill>
              <a:latin typeface="Georgia" pitchFamily="18" charset="0"/>
            </a:endParaRPr>
          </a:p>
          <a:p>
            <a:endParaRPr lang="ru-RU" b="1" i="1" dirty="0" smtClean="0">
              <a:solidFill>
                <a:srgbClr val="C00000"/>
              </a:solidFill>
              <a:latin typeface="Georgia" pitchFamily="18" charset="0"/>
            </a:endParaRPr>
          </a:p>
          <a:p>
            <a:pPr algn="r"/>
            <a:r>
              <a:rPr lang="ru-RU" b="1" i="1" dirty="0" smtClean="0">
                <a:solidFill>
                  <a:srgbClr val="C00000"/>
                </a:solidFill>
                <a:latin typeface="Georgia" pitchFamily="18" charset="0"/>
              </a:rPr>
              <a:t>2022г</a:t>
            </a:r>
            <a:endParaRPr lang="ru-RU" b="1" i="1" dirty="0">
              <a:solidFill>
                <a:srgbClr val="C00000"/>
              </a:solidFill>
              <a:latin typeface="Georgia" pitchFamily="18" charset="0"/>
            </a:endParaRPr>
          </a:p>
        </p:txBody>
      </p:sp>
    </p:spTree>
    <p:extLst>
      <p:ext uri="{BB962C8B-B14F-4D97-AF65-F5344CB8AC3E}">
        <p14:creationId xmlns:p14="http://schemas.microsoft.com/office/powerpoint/2010/main" val="3347042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оспитатель6\Desktop\Новая папка\Натуся\последняя\оформление для презентаций\фоны к презентациям\krasivie-fony-dlya-prezentacii-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2"/>
            <a:ext cx="9144000" cy="68632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ая выноска 1"/>
          <p:cNvSpPr/>
          <p:nvPr/>
        </p:nvSpPr>
        <p:spPr>
          <a:xfrm>
            <a:off x="827584" y="836712"/>
            <a:ext cx="7344816" cy="3960440"/>
          </a:xfrm>
          <a:prstGeom prst="wedgeRectCallout">
            <a:avLst>
              <a:gd name="adj1" fmla="val -1593"/>
              <a:gd name="adj2" fmla="val 63361"/>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827584" y="620688"/>
            <a:ext cx="7200800" cy="4154984"/>
          </a:xfrm>
          <a:prstGeom prst="rect">
            <a:avLst/>
          </a:prstGeom>
          <a:noFill/>
        </p:spPr>
        <p:txBody>
          <a:bodyPr wrap="square" rtlCol="0">
            <a:spAutoFit/>
          </a:bodyPr>
          <a:lstStyle/>
          <a:p>
            <a:pPr algn="ctr"/>
            <a:endParaRPr lang="ru-RU" sz="2400" b="1" i="1" dirty="0" smtClean="0">
              <a:solidFill>
                <a:srgbClr val="C00000"/>
              </a:solidFill>
              <a:latin typeface="Georgia" pitchFamily="18" charset="0"/>
            </a:endParaRPr>
          </a:p>
          <a:p>
            <a:pPr algn="ctr"/>
            <a:endParaRPr lang="ru-RU" sz="2400" b="1" i="1" dirty="0">
              <a:solidFill>
                <a:srgbClr val="C00000"/>
              </a:solidFill>
              <a:latin typeface="Georgia" pitchFamily="18" charset="0"/>
            </a:endParaRPr>
          </a:p>
          <a:p>
            <a:pPr algn="ctr"/>
            <a:r>
              <a:rPr lang="ru-RU" sz="2400" b="1" i="1" dirty="0" smtClean="0">
                <a:solidFill>
                  <a:srgbClr val="C00000"/>
                </a:solidFill>
                <a:latin typeface="Georgia" pitchFamily="18" charset="0"/>
              </a:rPr>
              <a:t>Педагогические </a:t>
            </a:r>
            <a:r>
              <a:rPr lang="ru-RU" sz="2400" b="1" i="1" dirty="0">
                <a:solidFill>
                  <a:srgbClr val="C00000"/>
                </a:solidFill>
                <a:latin typeface="Georgia" pitchFamily="18" charset="0"/>
              </a:rPr>
              <a:t>возможности блоков </a:t>
            </a:r>
            <a:r>
              <a:rPr lang="ru-RU" sz="2400" b="1" i="1" dirty="0" err="1">
                <a:solidFill>
                  <a:srgbClr val="C00000"/>
                </a:solidFill>
                <a:latin typeface="Georgia" pitchFamily="18" charset="0"/>
              </a:rPr>
              <a:t>Дьенеша</a:t>
            </a:r>
            <a:r>
              <a:rPr lang="ru-RU" sz="2400" b="1" i="1" dirty="0">
                <a:solidFill>
                  <a:srgbClr val="C00000"/>
                </a:solidFill>
                <a:latin typeface="Georgia" pitchFamily="18" charset="0"/>
              </a:rPr>
              <a:t> очень велики</a:t>
            </a:r>
            <a:r>
              <a:rPr lang="ru-RU" sz="2400" b="1" i="1" dirty="0" smtClean="0">
                <a:solidFill>
                  <a:srgbClr val="C00000"/>
                </a:solidFill>
                <a:latin typeface="Georgia" pitchFamily="18" charset="0"/>
              </a:rPr>
              <a:t>.</a:t>
            </a:r>
          </a:p>
          <a:p>
            <a:pPr algn="ctr"/>
            <a:r>
              <a:rPr lang="ru-RU" sz="2400" b="1" i="1" dirty="0" smtClean="0">
                <a:solidFill>
                  <a:srgbClr val="C00000"/>
                </a:solidFill>
                <a:latin typeface="Georgia" pitchFamily="18" charset="0"/>
              </a:rPr>
              <a:t> </a:t>
            </a:r>
            <a:r>
              <a:rPr lang="ru-RU" sz="2400" b="1" i="1" dirty="0">
                <a:solidFill>
                  <a:srgbClr val="C00000"/>
                </a:solidFill>
                <a:latin typeface="Georgia" pitchFamily="18" charset="0"/>
              </a:rPr>
              <a:t>Использование логических блоков развивает все стороны личности ребёнка, активизирует скрытые интеллектуальные возможности </a:t>
            </a:r>
            <a:r>
              <a:rPr lang="ru-RU" sz="2400" b="1" i="1" dirty="0" smtClean="0">
                <a:solidFill>
                  <a:srgbClr val="C00000"/>
                </a:solidFill>
                <a:latin typeface="Georgia" pitchFamily="18" charset="0"/>
              </a:rPr>
              <a:t>детей</a:t>
            </a:r>
            <a:r>
              <a:rPr lang="ru-RU" sz="2400" b="1" i="1" dirty="0">
                <a:solidFill>
                  <a:srgbClr val="C00000"/>
                </a:solidFill>
                <a:latin typeface="Georgia" pitchFamily="18" charset="0"/>
              </a:rPr>
              <a:t> </a:t>
            </a:r>
            <a:r>
              <a:rPr lang="ru-RU" sz="2400" b="1" i="1" dirty="0" smtClean="0">
                <a:solidFill>
                  <a:srgbClr val="C00000"/>
                </a:solidFill>
                <a:latin typeface="Georgia" pitchFamily="18" charset="0"/>
              </a:rPr>
              <a:t>дошкольного возраста, способствует развитию логического мышления детей</a:t>
            </a:r>
            <a:endParaRPr lang="ru-RU" sz="2400" b="1" i="1" dirty="0">
              <a:solidFill>
                <a:srgbClr val="C00000"/>
              </a:solidFill>
              <a:latin typeface="Georgia"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8" y="4797152"/>
            <a:ext cx="91440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95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оспитатель6\Desktop\Новая папка\Натуся\последняя\оформление для презентаций\фоны к презентациям\krasivie-fony-dlya-prezentacii-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2"/>
            <a:ext cx="9144000" cy="68632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воспитатель6\Desktop\Новая папка\Натуся\последняя\оформление для презентаций\фоны\07-1 (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295" b="95853" l="1042" r="100000"/>
                    </a14:imgEffect>
                  </a14:imgLayer>
                </a14:imgProps>
              </a:ext>
              <a:ext uri="{28A0092B-C50C-407E-A947-70E740481C1C}">
                <a14:useLocalDpi xmlns:a14="http://schemas.microsoft.com/office/drawing/2010/main" val="0"/>
              </a:ext>
            </a:extLst>
          </a:blip>
          <a:srcRect/>
          <a:stretch>
            <a:fillRect/>
          </a:stretch>
        </p:blipFill>
        <p:spPr bwMode="auto">
          <a:xfrm>
            <a:off x="-68443" y="4918512"/>
            <a:ext cx="9144000" cy="19168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ая выноска 1"/>
          <p:cNvSpPr/>
          <p:nvPr/>
        </p:nvSpPr>
        <p:spPr>
          <a:xfrm>
            <a:off x="251520" y="116632"/>
            <a:ext cx="6912768" cy="5328592"/>
          </a:xfrm>
          <a:prstGeom prst="wedgeRectCallout">
            <a:avLst>
              <a:gd name="adj1" fmla="val -1880"/>
              <a:gd name="adj2" fmla="val 57921"/>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95536" y="260648"/>
            <a:ext cx="6624736" cy="5262979"/>
          </a:xfrm>
          <a:prstGeom prst="rect">
            <a:avLst/>
          </a:prstGeom>
          <a:noFill/>
        </p:spPr>
        <p:txBody>
          <a:bodyPr wrap="square" rtlCol="0">
            <a:spAutoFit/>
          </a:bodyPr>
          <a:lstStyle/>
          <a:p>
            <a:pPr algn="ctr"/>
            <a:r>
              <a:rPr lang="ru-RU" sz="2400" b="1" i="1" dirty="0" smtClean="0">
                <a:solidFill>
                  <a:srgbClr val="C00000"/>
                </a:solidFill>
                <a:latin typeface="Georgia" pitchFamily="18" charset="0"/>
              </a:rPr>
              <a:t>Процесс </a:t>
            </a:r>
            <a:r>
              <a:rPr lang="ru-RU" sz="2400" b="1" i="1" dirty="0">
                <a:solidFill>
                  <a:srgbClr val="C00000"/>
                </a:solidFill>
                <a:latin typeface="Georgia" pitchFamily="18" charset="0"/>
              </a:rPr>
              <a:t>обучения и воспитания детей в детском саду </a:t>
            </a:r>
            <a:r>
              <a:rPr lang="ru-RU" sz="2400" b="1" i="1" dirty="0" smtClean="0">
                <a:solidFill>
                  <a:srgbClr val="C00000"/>
                </a:solidFill>
                <a:latin typeface="Georgia" pitchFamily="18" charset="0"/>
              </a:rPr>
              <a:t>направлен на всестороннее развитие </a:t>
            </a:r>
            <a:r>
              <a:rPr lang="ru-RU" sz="2400" b="1" i="1" dirty="0">
                <a:solidFill>
                  <a:srgbClr val="C00000"/>
                </a:solidFill>
                <a:latin typeface="Georgia" pitchFamily="18" charset="0"/>
              </a:rPr>
              <a:t>ребенка. Одна из важнейших задач </a:t>
            </a:r>
            <a:r>
              <a:rPr lang="ru-RU" sz="2400" b="1" i="1" dirty="0" smtClean="0">
                <a:solidFill>
                  <a:srgbClr val="C00000"/>
                </a:solidFill>
                <a:latin typeface="Georgia" pitchFamily="18" charset="0"/>
              </a:rPr>
              <a:t>развития </a:t>
            </a:r>
            <a:r>
              <a:rPr lang="ru-RU" sz="2400" b="1" i="1" dirty="0">
                <a:solidFill>
                  <a:srgbClr val="C00000"/>
                </a:solidFill>
                <a:latin typeface="Georgia" pitchFamily="18" charset="0"/>
              </a:rPr>
              <a:t>ребёнка - </a:t>
            </a:r>
            <a:r>
              <a:rPr lang="ru-RU" sz="2400" b="1" i="1" dirty="0" smtClean="0">
                <a:solidFill>
                  <a:srgbClr val="C00000"/>
                </a:solidFill>
                <a:latin typeface="Georgia" pitchFamily="18" charset="0"/>
              </a:rPr>
              <a:t> это развитие </a:t>
            </a:r>
            <a:r>
              <a:rPr lang="ru-RU" sz="2400" b="1" i="1" dirty="0">
                <a:solidFill>
                  <a:srgbClr val="C00000"/>
                </a:solidFill>
                <a:latin typeface="Georgia" pitchFamily="18" charset="0"/>
              </a:rPr>
              <a:t>его ума, формирование таких мыслительных умений и способностей, которые позволяют легко осваивать новое. Наша задача - помочь детям сохранить и развить стремление к познанию, удовлетворить детскую потребность в активной деятельности, дать пищу уму ребёнка. </a:t>
            </a:r>
          </a:p>
        </p:txBody>
      </p:sp>
      <p:sp>
        <p:nvSpPr>
          <p:cNvPr id="5" name="Дуга 4"/>
          <p:cNvSpPr/>
          <p:nvPr/>
        </p:nvSpPr>
        <p:spPr>
          <a:xfrm rot="8712809">
            <a:off x="8052896" y="5885069"/>
            <a:ext cx="934875" cy="600585"/>
          </a:xfrm>
          <a:prstGeom prst="arc">
            <a:avLst>
              <a:gd name="adj1" fmla="val 12860218"/>
              <a:gd name="adj2" fmla="val 184949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C00000"/>
              </a:solidFill>
            </a:endParaRPr>
          </a:p>
        </p:txBody>
      </p:sp>
    </p:spTree>
    <p:extLst>
      <p:ext uri="{BB962C8B-B14F-4D97-AF65-F5344CB8AC3E}">
        <p14:creationId xmlns:p14="http://schemas.microsoft.com/office/powerpoint/2010/main" val="3807492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оспитатель6\Desktop\Новая папка\Натуся\последняя\оформление для презентаций\фоны к презентациям\krasivie-fony-dlya-prezentacii-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32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воспитатель6\Desktop\Новая папка\Натуся\последняя\оформление для презентаций\фоны\07-1 (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295" b="95853" l="1042" r="100000"/>
                    </a14:imgEffect>
                  </a14:imgLayer>
                </a14:imgProps>
              </a:ext>
              <a:ext uri="{28A0092B-C50C-407E-A947-70E740481C1C}">
                <a14:useLocalDpi xmlns:a14="http://schemas.microsoft.com/office/drawing/2010/main" val="0"/>
              </a:ext>
            </a:extLst>
          </a:blip>
          <a:srcRect/>
          <a:stretch>
            <a:fillRect/>
          </a:stretch>
        </p:blipFill>
        <p:spPr bwMode="auto">
          <a:xfrm>
            <a:off x="-68443" y="4918512"/>
            <a:ext cx="9144000" cy="19168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ая выноска 1"/>
          <p:cNvSpPr/>
          <p:nvPr/>
        </p:nvSpPr>
        <p:spPr>
          <a:xfrm>
            <a:off x="1691680" y="1412776"/>
            <a:ext cx="5472608" cy="3888432"/>
          </a:xfrm>
          <a:prstGeom prst="wedgeRectCallout">
            <a:avLst>
              <a:gd name="adj1" fmla="val -1880"/>
              <a:gd name="adj2" fmla="val 57921"/>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835696" y="1918866"/>
            <a:ext cx="5112568" cy="3046988"/>
          </a:xfrm>
          <a:prstGeom prst="rect">
            <a:avLst/>
          </a:prstGeom>
          <a:noFill/>
        </p:spPr>
        <p:txBody>
          <a:bodyPr wrap="square" rtlCol="0">
            <a:spAutoFit/>
          </a:bodyPr>
          <a:lstStyle/>
          <a:p>
            <a:pPr algn="ctr"/>
            <a:r>
              <a:rPr lang="ru-RU" sz="2400" b="1" i="1" dirty="0">
                <a:solidFill>
                  <a:srgbClr val="C00000"/>
                </a:solidFill>
                <a:latin typeface="Georgia" pitchFamily="18" charset="0"/>
              </a:rPr>
              <a:t>Задачи логического развития в каждом возрасте свои, они углубляются и расширяются по мере того, как ребёнок взрослеет и его мышление становится более сложным. </a:t>
            </a:r>
          </a:p>
        </p:txBody>
      </p:sp>
      <p:sp>
        <p:nvSpPr>
          <p:cNvPr id="5" name="Дуга 4"/>
          <p:cNvSpPr/>
          <p:nvPr/>
        </p:nvSpPr>
        <p:spPr>
          <a:xfrm rot="8712809">
            <a:off x="8052896" y="5885069"/>
            <a:ext cx="934875" cy="600585"/>
          </a:xfrm>
          <a:prstGeom prst="arc">
            <a:avLst>
              <a:gd name="adj1" fmla="val 12860218"/>
              <a:gd name="adj2" fmla="val 184949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C00000"/>
              </a:solidFill>
            </a:endParaRPr>
          </a:p>
        </p:txBody>
      </p:sp>
    </p:spTree>
    <p:extLst>
      <p:ext uri="{BB962C8B-B14F-4D97-AF65-F5344CB8AC3E}">
        <p14:creationId xmlns:p14="http://schemas.microsoft.com/office/powerpoint/2010/main" val="3921761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оспитатель6\Desktop\Новая папка\Натуся\последняя\оформление для презентаций\фоны к презентациям\krasivie-fony-dlya-prezentacii-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2"/>
            <a:ext cx="9144000" cy="68632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воспитатель6\Desktop\Новая папка\Натуся\последняя\оформление для презентаций\фоны\07-1 (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295" b="95853" l="1042" r="100000"/>
                    </a14:imgEffect>
                  </a14:imgLayer>
                </a14:imgProps>
              </a:ext>
              <a:ext uri="{28A0092B-C50C-407E-A947-70E740481C1C}">
                <a14:useLocalDpi xmlns:a14="http://schemas.microsoft.com/office/drawing/2010/main" val="0"/>
              </a:ext>
            </a:extLst>
          </a:blip>
          <a:srcRect/>
          <a:stretch>
            <a:fillRect/>
          </a:stretch>
        </p:blipFill>
        <p:spPr bwMode="auto">
          <a:xfrm>
            <a:off x="-68443" y="4918512"/>
            <a:ext cx="9144000" cy="19168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ая выноска 1"/>
          <p:cNvSpPr/>
          <p:nvPr/>
        </p:nvSpPr>
        <p:spPr>
          <a:xfrm>
            <a:off x="251520" y="404664"/>
            <a:ext cx="5472608" cy="4824536"/>
          </a:xfrm>
          <a:prstGeom prst="wedgeRectCallout">
            <a:avLst>
              <a:gd name="adj1" fmla="val -13577"/>
              <a:gd name="adj2" fmla="val 57405"/>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51520" y="404664"/>
            <a:ext cx="5400600" cy="4154984"/>
          </a:xfrm>
          <a:prstGeom prst="rect">
            <a:avLst/>
          </a:prstGeom>
          <a:noFill/>
        </p:spPr>
        <p:txBody>
          <a:bodyPr wrap="square" rtlCol="0">
            <a:spAutoFit/>
          </a:bodyPr>
          <a:lstStyle/>
          <a:p>
            <a:pPr algn="ctr"/>
            <a:r>
              <a:rPr lang="ru-RU" sz="2400" b="1" i="1" dirty="0" smtClean="0">
                <a:solidFill>
                  <a:srgbClr val="C00000"/>
                </a:solidFill>
                <a:latin typeface="Georgia" pitchFamily="18" charset="0"/>
              </a:rPr>
              <a:t>Возможность </a:t>
            </a:r>
            <a:r>
              <a:rPr lang="ru-RU" sz="2400" b="1" i="1" dirty="0">
                <a:solidFill>
                  <a:srgbClr val="C00000"/>
                </a:solidFill>
                <a:latin typeface="Georgia" pitchFamily="18" charset="0"/>
              </a:rPr>
              <a:t>формировать в комплексе все важные для умственного развития, и в </a:t>
            </a:r>
            <a:r>
              <a:rPr lang="ru-RU" sz="2400" b="1" i="1" dirty="0" smtClean="0">
                <a:solidFill>
                  <a:srgbClr val="C00000"/>
                </a:solidFill>
                <a:latin typeface="Georgia" pitchFamily="18" charset="0"/>
              </a:rPr>
              <a:t>частности логического мышления умения, </a:t>
            </a:r>
            <a:r>
              <a:rPr lang="ru-RU" sz="2400" b="1" i="1" dirty="0">
                <a:solidFill>
                  <a:srgbClr val="C00000"/>
                </a:solidFill>
                <a:latin typeface="Georgia" pitchFamily="18" charset="0"/>
              </a:rPr>
              <a:t>можно используя дидактический материал «логические блоки», разработанный венгерским психологом и математиком </a:t>
            </a:r>
            <a:r>
              <a:rPr lang="ru-RU" sz="2400" b="1" i="1" dirty="0" err="1">
                <a:solidFill>
                  <a:srgbClr val="C00000"/>
                </a:solidFill>
                <a:latin typeface="Georgia" pitchFamily="18" charset="0"/>
              </a:rPr>
              <a:t>Золтаном</a:t>
            </a:r>
            <a:r>
              <a:rPr lang="ru-RU" sz="2400" b="1" i="1" dirty="0">
                <a:solidFill>
                  <a:srgbClr val="C00000"/>
                </a:solidFill>
                <a:latin typeface="Georgia" pitchFamily="18" charset="0"/>
              </a:rPr>
              <a:t> </a:t>
            </a:r>
            <a:r>
              <a:rPr lang="ru-RU" sz="2400" b="1" i="1" dirty="0" err="1">
                <a:solidFill>
                  <a:srgbClr val="C00000"/>
                </a:solidFill>
                <a:latin typeface="Georgia" pitchFamily="18" charset="0"/>
              </a:rPr>
              <a:t>Дьенешем</a:t>
            </a:r>
            <a:r>
              <a:rPr lang="ru-RU" sz="2400" b="1" i="1" dirty="0">
                <a:solidFill>
                  <a:srgbClr val="C00000"/>
                </a:solidFill>
                <a:latin typeface="Georgia" pitchFamily="18" charset="0"/>
              </a:rPr>
              <a:t>. </a:t>
            </a:r>
          </a:p>
        </p:txBody>
      </p:sp>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5545" y="3926811"/>
            <a:ext cx="1467471" cy="19501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Дуга 4"/>
          <p:cNvSpPr/>
          <p:nvPr/>
        </p:nvSpPr>
        <p:spPr>
          <a:xfrm rot="8712809">
            <a:off x="8052896" y="5885069"/>
            <a:ext cx="934875" cy="600585"/>
          </a:xfrm>
          <a:prstGeom prst="arc">
            <a:avLst>
              <a:gd name="adj1" fmla="val 12860218"/>
              <a:gd name="adj2" fmla="val 184949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C00000"/>
              </a:solidFill>
            </a:endParaRPr>
          </a:p>
        </p:txBody>
      </p:sp>
      <p:pic>
        <p:nvPicPr>
          <p:cNvPr id="3075" name="Picture 3"/>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021853" y="1124744"/>
            <a:ext cx="2951163" cy="20177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285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оспитатель6\Desktop\Новая папка\Натуся\последняя\оформление для презентаций\фоны к презентациям\krasivie-fony-dlya-prezentacii-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2"/>
            <a:ext cx="9144000" cy="68632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ая выноска 1"/>
          <p:cNvSpPr/>
          <p:nvPr/>
        </p:nvSpPr>
        <p:spPr>
          <a:xfrm>
            <a:off x="1619672" y="404664"/>
            <a:ext cx="7056784" cy="4032448"/>
          </a:xfrm>
          <a:prstGeom prst="wedgeRectCallout">
            <a:avLst>
              <a:gd name="adj1" fmla="val -57159"/>
              <a:gd name="adj2" fmla="val 62216"/>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619672" y="404664"/>
            <a:ext cx="6912768" cy="4401205"/>
          </a:xfrm>
          <a:prstGeom prst="rect">
            <a:avLst/>
          </a:prstGeom>
          <a:noFill/>
        </p:spPr>
        <p:txBody>
          <a:bodyPr wrap="square" rtlCol="0">
            <a:spAutoFit/>
          </a:bodyPr>
          <a:lstStyle/>
          <a:p>
            <a:pPr algn="ctr"/>
            <a:r>
              <a:rPr lang="ru-RU" sz="2000" b="1" i="1" dirty="0">
                <a:solidFill>
                  <a:srgbClr val="C00000"/>
                </a:solidFill>
                <a:latin typeface="Georgia" pitchFamily="18" charset="0"/>
              </a:rPr>
              <a:t>Логические блоки </a:t>
            </a:r>
            <a:r>
              <a:rPr lang="ru-RU" sz="2000" b="1" i="1" dirty="0" err="1">
                <a:solidFill>
                  <a:srgbClr val="C00000"/>
                </a:solidFill>
                <a:latin typeface="Georgia" pitchFamily="18" charset="0"/>
              </a:rPr>
              <a:t>Дьенеша</a:t>
            </a:r>
            <a:r>
              <a:rPr lang="ru-RU" sz="2000" b="1" i="1" dirty="0">
                <a:solidFill>
                  <a:srgbClr val="C00000"/>
                </a:solidFill>
                <a:latin typeface="Georgia" pitchFamily="18" charset="0"/>
              </a:rPr>
              <a:t> представляют собой набор из 48 геометрических фигур: </a:t>
            </a:r>
            <a:br>
              <a:rPr lang="ru-RU" sz="2000" b="1" i="1" dirty="0">
                <a:solidFill>
                  <a:srgbClr val="C00000"/>
                </a:solidFill>
                <a:latin typeface="Georgia" pitchFamily="18" charset="0"/>
              </a:rPr>
            </a:br>
            <a:r>
              <a:rPr lang="ru-RU" sz="2000" b="1" i="1" dirty="0">
                <a:solidFill>
                  <a:srgbClr val="C00000"/>
                </a:solidFill>
                <a:latin typeface="Georgia" pitchFamily="18" charset="0"/>
              </a:rPr>
              <a:t>а) четырех форм (круг, треугольник, квадрат, прямоугольник); </a:t>
            </a:r>
            <a:br>
              <a:rPr lang="ru-RU" sz="2000" b="1" i="1" dirty="0">
                <a:solidFill>
                  <a:srgbClr val="C00000"/>
                </a:solidFill>
                <a:latin typeface="Georgia" pitchFamily="18" charset="0"/>
              </a:rPr>
            </a:br>
            <a:r>
              <a:rPr lang="ru-RU" sz="2000" b="1" i="1" dirty="0">
                <a:solidFill>
                  <a:srgbClr val="C00000"/>
                </a:solidFill>
                <a:latin typeface="Georgia" pitchFamily="18" charset="0"/>
              </a:rPr>
              <a:t>б) трёх цветов (красный, синий, желтый); </a:t>
            </a:r>
            <a:br>
              <a:rPr lang="ru-RU" sz="2000" b="1" i="1" dirty="0">
                <a:solidFill>
                  <a:srgbClr val="C00000"/>
                </a:solidFill>
                <a:latin typeface="Georgia" pitchFamily="18" charset="0"/>
              </a:rPr>
            </a:br>
            <a:r>
              <a:rPr lang="ru-RU" sz="2000" b="1" i="1" dirty="0">
                <a:solidFill>
                  <a:srgbClr val="C00000"/>
                </a:solidFill>
                <a:latin typeface="Georgia" pitchFamily="18" charset="0"/>
              </a:rPr>
              <a:t>в) двух размеров (большой, маленький);</a:t>
            </a:r>
            <a:br>
              <a:rPr lang="ru-RU" sz="2000" b="1" i="1" dirty="0">
                <a:solidFill>
                  <a:srgbClr val="C00000"/>
                </a:solidFill>
                <a:latin typeface="Georgia" pitchFamily="18" charset="0"/>
              </a:rPr>
            </a:br>
            <a:r>
              <a:rPr lang="ru-RU" sz="2000" b="1" i="1" dirty="0">
                <a:solidFill>
                  <a:srgbClr val="C00000"/>
                </a:solidFill>
                <a:latin typeface="Georgia" pitchFamily="18" charset="0"/>
              </a:rPr>
              <a:t>г) двух видов толщины (толстый, тонкий). </a:t>
            </a:r>
            <a:br>
              <a:rPr lang="ru-RU" sz="2000" b="1" i="1" dirty="0">
                <a:solidFill>
                  <a:srgbClr val="C00000"/>
                </a:solidFill>
                <a:latin typeface="Georgia" pitchFamily="18" charset="0"/>
              </a:rPr>
            </a:br>
            <a:r>
              <a:rPr lang="ru-RU" sz="2000" b="1" i="1" dirty="0" smtClean="0">
                <a:solidFill>
                  <a:srgbClr val="C00000"/>
                </a:solidFill>
                <a:latin typeface="Georgia" pitchFamily="18" charset="0"/>
              </a:rPr>
              <a:t>Каждая </a:t>
            </a:r>
            <a:r>
              <a:rPr lang="ru-RU" sz="2000" b="1" i="1" dirty="0">
                <a:solidFill>
                  <a:srgbClr val="C00000"/>
                </a:solidFill>
                <a:latin typeface="Georgia" pitchFamily="18" charset="0"/>
              </a:rPr>
              <a:t>геометрическая фигура характеризуется четырьмя признаками: </a:t>
            </a:r>
            <a:br>
              <a:rPr lang="ru-RU" sz="2000" b="1" i="1" dirty="0">
                <a:solidFill>
                  <a:srgbClr val="C00000"/>
                </a:solidFill>
                <a:latin typeface="Georgia" pitchFamily="18" charset="0"/>
              </a:rPr>
            </a:br>
            <a:r>
              <a:rPr lang="ru-RU" sz="2000" b="1" i="1" dirty="0">
                <a:solidFill>
                  <a:srgbClr val="C00000"/>
                </a:solidFill>
                <a:latin typeface="Georgia" pitchFamily="18" charset="0"/>
              </a:rPr>
              <a:t>формой, цветом, размером, </a:t>
            </a:r>
            <a:br>
              <a:rPr lang="ru-RU" sz="2000" b="1" i="1" dirty="0">
                <a:solidFill>
                  <a:srgbClr val="C00000"/>
                </a:solidFill>
                <a:latin typeface="Georgia" pitchFamily="18" charset="0"/>
              </a:rPr>
            </a:br>
            <a:r>
              <a:rPr lang="ru-RU" sz="2000" b="1" i="1" dirty="0">
                <a:solidFill>
                  <a:srgbClr val="C00000"/>
                </a:solidFill>
                <a:latin typeface="Georgia" pitchFamily="18" charset="0"/>
              </a:rPr>
              <a:t>толщиной. </a:t>
            </a:r>
            <a:br>
              <a:rPr lang="ru-RU" sz="2000" b="1" i="1" dirty="0">
                <a:solidFill>
                  <a:srgbClr val="C00000"/>
                </a:solidFill>
                <a:latin typeface="Georgia" pitchFamily="18" charset="0"/>
              </a:rPr>
            </a:br>
            <a:r>
              <a:rPr lang="ru-RU" sz="2000" b="1" i="1" dirty="0" smtClean="0">
                <a:solidFill>
                  <a:srgbClr val="C00000"/>
                </a:solidFill>
                <a:latin typeface="Georgia" pitchFamily="18" charset="0"/>
              </a:rPr>
              <a:t>В </a:t>
            </a:r>
            <a:r>
              <a:rPr lang="ru-RU" sz="2000" b="1" i="1" dirty="0">
                <a:solidFill>
                  <a:srgbClr val="C00000"/>
                </a:solidFill>
                <a:latin typeface="Georgia" pitchFamily="18" charset="0"/>
              </a:rPr>
              <a:t>наборе нет ни одной </a:t>
            </a:r>
            <a:br>
              <a:rPr lang="ru-RU" sz="2000" b="1" i="1" dirty="0">
                <a:solidFill>
                  <a:srgbClr val="C00000"/>
                </a:solidFill>
                <a:latin typeface="Georgia" pitchFamily="18" charset="0"/>
              </a:rPr>
            </a:br>
            <a:r>
              <a:rPr lang="ru-RU" sz="2000" b="1" i="1" dirty="0">
                <a:solidFill>
                  <a:srgbClr val="C00000"/>
                </a:solidFill>
                <a:latin typeface="Georgia" pitchFamily="18" charset="0"/>
              </a:rPr>
              <a:t>одинаковой фигуры</a:t>
            </a:r>
            <a:br>
              <a:rPr lang="ru-RU" sz="2000" b="1" i="1" dirty="0">
                <a:solidFill>
                  <a:srgbClr val="C00000"/>
                </a:solidFill>
                <a:latin typeface="Georgia" pitchFamily="18" charset="0"/>
              </a:rPr>
            </a:br>
            <a:endParaRPr lang="ru-RU" sz="2000" b="1" i="1" dirty="0">
              <a:solidFill>
                <a:srgbClr val="C00000"/>
              </a:solidFill>
              <a:latin typeface="Georgia" pitchFamily="18" charset="0"/>
            </a:endParaRPr>
          </a:p>
        </p:txBody>
      </p:sp>
      <p:pic>
        <p:nvPicPr>
          <p:cNvPr id="4098" name="Picture 2" descr="C:\Users\воспитатель6\Desktop\veselyie-rebyata-shablon-prevyu-2 (2).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20" l="9938" r="99586"/>
                    </a14:imgEffect>
                  </a14:imgLayer>
                </a14:imgProps>
              </a:ext>
              <a:ext uri="{28A0092B-C50C-407E-A947-70E740481C1C}">
                <a14:useLocalDpi xmlns:a14="http://schemas.microsoft.com/office/drawing/2010/main" val="0"/>
              </a:ext>
            </a:extLst>
          </a:blip>
          <a:srcRect/>
          <a:stretch>
            <a:fillRect/>
          </a:stretch>
        </p:blipFill>
        <p:spPr bwMode="auto">
          <a:xfrm>
            <a:off x="-252536" y="37060"/>
            <a:ext cx="2944813" cy="67786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4581128"/>
            <a:ext cx="3340149" cy="2064571"/>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386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оспитатель6\Desktop\Новая папка\Натуся\последняя\оформление для презентаций\фоны к презентациям\krasivie-fony-dlya-prezentacii-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2"/>
            <a:ext cx="9144000" cy="68632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ая выноска 1"/>
          <p:cNvSpPr/>
          <p:nvPr/>
        </p:nvSpPr>
        <p:spPr>
          <a:xfrm>
            <a:off x="1619672" y="404664"/>
            <a:ext cx="4752528" cy="5904656"/>
          </a:xfrm>
          <a:prstGeom prst="wedgeRectCallout">
            <a:avLst>
              <a:gd name="adj1" fmla="val -58617"/>
              <a:gd name="adj2" fmla="val 3171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763688" y="404664"/>
            <a:ext cx="4608512" cy="5355312"/>
          </a:xfrm>
          <a:prstGeom prst="rect">
            <a:avLst/>
          </a:prstGeom>
          <a:noFill/>
        </p:spPr>
        <p:txBody>
          <a:bodyPr wrap="square" rtlCol="0">
            <a:spAutoFit/>
          </a:bodyPr>
          <a:lstStyle/>
          <a:p>
            <a:pPr algn="ctr"/>
            <a:r>
              <a:rPr lang="ru-RU" b="1" i="1" dirty="0" smtClean="0">
                <a:solidFill>
                  <a:srgbClr val="C00000"/>
                </a:solidFill>
                <a:latin typeface="Georgia" pitchFamily="18" charset="0"/>
              </a:rPr>
              <a:t>Во </a:t>
            </a:r>
            <a:r>
              <a:rPr lang="ru-RU" b="1" i="1" dirty="0">
                <a:solidFill>
                  <a:srgbClr val="C00000"/>
                </a:solidFill>
                <a:latin typeface="Georgia" pitchFamily="18" charset="0"/>
              </a:rPr>
              <a:t>многих играх с логическими </a:t>
            </a:r>
            <a:br>
              <a:rPr lang="ru-RU" b="1" i="1" dirty="0">
                <a:solidFill>
                  <a:srgbClr val="C00000"/>
                </a:solidFill>
                <a:latin typeface="Georgia" pitchFamily="18" charset="0"/>
              </a:rPr>
            </a:br>
            <a:r>
              <a:rPr lang="ru-RU" b="1" i="1" dirty="0">
                <a:solidFill>
                  <a:srgbClr val="C00000"/>
                </a:solidFill>
                <a:latin typeface="Georgia" pitchFamily="18" charset="0"/>
              </a:rPr>
              <a:t>фигурами используются карточки с символами </a:t>
            </a:r>
            <a:r>
              <a:rPr lang="ru-RU" b="1" i="1" dirty="0" smtClean="0">
                <a:solidFill>
                  <a:srgbClr val="C00000"/>
                </a:solidFill>
                <a:latin typeface="Georgia" pitchFamily="18" charset="0"/>
              </a:rPr>
              <a:t>свойств:</a:t>
            </a:r>
          </a:p>
          <a:p>
            <a:pPr marL="285750" indent="-285750" algn="ctr">
              <a:buFont typeface="Arial" pitchFamily="34" charset="0"/>
              <a:buChar char="•"/>
            </a:pPr>
            <a:r>
              <a:rPr lang="ru-RU" b="1" i="1" dirty="0" smtClean="0">
                <a:solidFill>
                  <a:srgbClr val="C00000"/>
                </a:solidFill>
                <a:latin typeface="Georgia" pitchFamily="18" charset="0"/>
              </a:rPr>
              <a:t> цвет </a:t>
            </a:r>
            <a:r>
              <a:rPr lang="ru-RU" b="1" i="1" dirty="0">
                <a:solidFill>
                  <a:srgbClr val="C00000"/>
                </a:solidFill>
                <a:latin typeface="Georgia" pitchFamily="18" charset="0"/>
              </a:rPr>
              <a:t>- обозначается пятном</a:t>
            </a:r>
            <a:r>
              <a:rPr lang="ru-RU" b="1" i="1" dirty="0" smtClean="0">
                <a:solidFill>
                  <a:srgbClr val="C00000"/>
                </a:solidFill>
                <a:latin typeface="Georgia" pitchFamily="18" charset="0"/>
              </a:rPr>
              <a:t>;</a:t>
            </a:r>
          </a:p>
          <a:p>
            <a:pPr marL="285750" indent="-285750" algn="ctr">
              <a:buFont typeface="Arial" pitchFamily="34" charset="0"/>
              <a:buChar char="•"/>
            </a:pPr>
            <a:r>
              <a:rPr lang="ru-RU" b="1" i="1" dirty="0" smtClean="0">
                <a:solidFill>
                  <a:srgbClr val="C00000"/>
                </a:solidFill>
                <a:latin typeface="Georgia" pitchFamily="18" charset="0"/>
              </a:rPr>
              <a:t>форма </a:t>
            </a:r>
            <a:r>
              <a:rPr lang="ru-RU" b="1" i="1" dirty="0">
                <a:solidFill>
                  <a:srgbClr val="C00000"/>
                </a:solidFill>
                <a:latin typeface="Georgia" pitchFamily="18" charset="0"/>
              </a:rPr>
              <a:t>- контур фигур (круглый, квадратный, треугольный, прямоугольный</a:t>
            </a:r>
            <a:r>
              <a:rPr lang="ru-RU" b="1" i="1" dirty="0" smtClean="0">
                <a:solidFill>
                  <a:srgbClr val="C00000"/>
                </a:solidFill>
                <a:latin typeface="Georgia" pitchFamily="18" charset="0"/>
              </a:rPr>
              <a:t>);</a:t>
            </a:r>
          </a:p>
          <a:p>
            <a:pPr marL="285750" indent="-285750" algn="ctr">
              <a:buFont typeface="Arial" pitchFamily="34" charset="0"/>
              <a:buChar char="•"/>
            </a:pPr>
            <a:r>
              <a:rPr lang="ru-RU" b="1" i="1" dirty="0" smtClean="0">
                <a:solidFill>
                  <a:srgbClr val="C00000"/>
                </a:solidFill>
                <a:latin typeface="Georgia" pitchFamily="18" charset="0"/>
              </a:rPr>
              <a:t>величина </a:t>
            </a:r>
            <a:r>
              <a:rPr lang="ru-RU" b="1" i="1" dirty="0">
                <a:solidFill>
                  <a:srgbClr val="C00000"/>
                </a:solidFill>
                <a:latin typeface="Georgia" pitchFamily="18" charset="0"/>
              </a:rPr>
              <a:t>- силуэт домика (большой, маленький</a:t>
            </a:r>
            <a:r>
              <a:rPr lang="ru-RU" b="1" i="1" dirty="0" smtClean="0">
                <a:solidFill>
                  <a:srgbClr val="C00000"/>
                </a:solidFill>
                <a:latin typeface="Georgia" pitchFamily="18" charset="0"/>
              </a:rPr>
              <a:t>);</a:t>
            </a:r>
          </a:p>
          <a:p>
            <a:pPr marL="285750" indent="-285750" algn="ctr">
              <a:buFont typeface="Arial" pitchFamily="34" charset="0"/>
              <a:buChar char="•"/>
            </a:pPr>
            <a:r>
              <a:rPr lang="ru-RU" b="1" i="1" dirty="0" smtClean="0">
                <a:solidFill>
                  <a:srgbClr val="C00000"/>
                </a:solidFill>
                <a:latin typeface="Georgia" pitchFamily="18" charset="0"/>
              </a:rPr>
              <a:t>толщина  -   </a:t>
            </a:r>
            <a:r>
              <a:rPr lang="ru-RU" b="1" i="1" dirty="0">
                <a:solidFill>
                  <a:srgbClr val="C00000"/>
                </a:solidFill>
                <a:latin typeface="Georgia" pitchFamily="18" charset="0"/>
              </a:rPr>
              <a:t>условное изображение человеческой фигуры (толстый и тонкий</a:t>
            </a:r>
            <a:r>
              <a:rPr lang="ru-RU" b="1" i="1" dirty="0" smtClean="0">
                <a:solidFill>
                  <a:srgbClr val="C00000"/>
                </a:solidFill>
                <a:latin typeface="Georgia" pitchFamily="18" charset="0"/>
              </a:rPr>
              <a:t>);</a:t>
            </a:r>
          </a:p>
          <a:p>
            <a:pPr marL="285750" indent="-285750" algn="ctr">
              <a:buFont typeface="Arial" pitchFamily="34" charset="0"/>
              <a:buChar char="•"/>
            </a:pPr>
            <a:r>
              <a:rPr lang="ru-RU" b="1" i="1" dirty="0" smtClean="0">
                <a:solidFill>
                  <a:srgbClr val="C00000"/>
                </a:solidFill>
                <a:latin typeface="Georgia" pitchFamily="18" charset="0"/>
              </a:rPr>
              <a:t>зачеркнутые </a:t>
            </a:r>
            <a:r>
              <a:rPr lang="ru-RU" b="1" i="1" dirty="0">
                <a:solidFill>
                  <a:srgbClr val="C00000"/>
                </a:solidFill>
                <a:latin typeface="Georgia" pitchFamily="18" charset="0"/>
              </a:rPr>
              <a:t>символы – отрицание какого-либо свойства фигуры</a:t>
            </a:r>
            <a:r>
              <a:rPr lang="ru-RU" b="1" i="1" dirty="0" smtClean="0">
                <a:solidFill>
                  <a:srgbClr val="C00000"/>
                </a:solidFill>
                <a:latin typeface="Georgia" pitchFamily="18" charset="0"/>
              </a:rPr>
              <a:t>.</a:t>
            </a:r>
            <a:r>
              <a:rPr lang="ru-RU" b="1" i="1" dirty="0">
                <a:solidFill>
                  <a:srgbClr val="C00000"/>
                </a:solidFill>
                <a:latin typeface="Georgia" pitchFamily="18" charset="0"/>
              </a:rPr>
              <a:t/>
            </a:r>
            <a:br>
              <a:rPr lang="ru-RU" b="1" i="1" dirty="0">
                <a:solidFill>
                  <a:srgbClr val="C00000"/>
                </a:solidFill>
                <a:latin typeface="Georgia" pitchFamily="18" charset="0"/>
              </a:rPr>
            </a:br>
            <a:r>
              <a:rPr lang="ru-RU" b="1" i="1" dirty="0">
                <a:solidFill>
                  <a:srgbClr val="C00000"/>
                </a:solidFill>
                <a:latin typeface="Georgia" pitchFamily="18" charset="0"/>
              </a:rPr>
              <a:t>Также в играх с логическими  фигурами  могут быть использованы  альбомы.</a:t>
            </a:r>
            <a:br>
              <a:rPr lang="ru-RU" b="1" i="1" dirty="0">
                <a:solidFill>
                  <a:srgbClr val="C00000"/>
                </a:solidFill>
                <a:latin typeface="Georgia" pitchFamily="18" charset="0"/>
              </a:rPr>
            </a:br>
            <a:endParaRPr lang="ru-RU" b="1" i="1" dirty="0">
              <a:solidFill>
                <a:srgbClr val="C00000"/>
              </a:solidFill>
              <a:latin typeface="Georgia" pitchFamily="18" charset="0"/>
            </a:endParaRPr>
          </a:p>
        </p:txBody>
      </p:sp>
      <p:pic>
        <p:nvPicPr>
          <p:cNvPr id="4098" name="Picture 2" descr="C:\Users\воспитатель6\Desktop\veselyie-rebyata-shablon-prevyu-2 (2).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20" l="9938" r="99586"/>
                    </a14:imgEffect>
                  </a14:imgLayer>
                </a14:imgProps>
              </a:ext>
              <a:ext uri="{28A0092B-C50C-407E-A947-70E740481C1C}">
                <a14:useLocalDpi xmlns:a14="http://schemas.microsoft.com/office/drawing/2010/main" val="0"/>
              </a:ext>
            </a:extLst>
          </a:blip>
          <a:srcRect/>
          <a:stretch>
            <a:fillRect/>
          </a:stretch>
        </p:blipFill>
        <p:spPr bwMode="auto">
          <a:xfrm>
            <a:off x="-252536" y="37060"/>
            <a:ext cx="2944813" cy="6778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5243534"/>
            <a:ext cx="1927312" cy="1349578"/>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3645024"/>
            <a:ext cx="1940201" cy="1364928"/>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72921" y="379124"/>
            <a:ext cx="2006325" cy="2952328"/>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693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оспитатель6\Desktop\Новая папка\Натуся\последняя\оформление для презентаций\фоны к презентациям\krasivie-fony-dlya-prezentacii-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2"/>
            <a:ext cx="9144000" cy="68632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ая выноска 1"/>
          <p:cNvSpPr/>
          <p:nvPr/>
        </p:nvSpPr>
        <p:spPr>
          <a:xfrm>
            <a:off x="251520" y="188641"/>
            <a:ext cx="8496944" cy="5695026"/>
          </a:xfrm>
          <a:prstGeom prst="wedgeRectCallout">
            <a:avLst>
              <a:gd name="adj1" fmla="val -3143"/>
              <a:gd name="adj2" fmla="val 55501"/>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6" name="Picture 2" descr="C:\Users\воспитатель6\Desktop\Новая папка\Натуся\последняя\оформление для презентаций\фоны\0_eb1ad_a9db4538_ori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4212"/>
          <a:stretch/>
        </p:blipFill>
        <p:spPr bwMode="auto">
          <a:xfrm flipH="1">
            <a:off x="4860032" y="5589240"/>
            <a:ext cx="3024336" cy="11024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188642"/>
            <a:ext cx="8568952" cy="5447645"/>
          </a:xfrm>
          <a:prstGeom prst="rect">
            <a:avLst/>
          </a:prstGeom>
          <a:noFill/>
        </p:spPr>
        <p:txBody>
          <a:bodyPr wrap="square" rtlCol="0">
            <a:spAutoFit/>
          </a:bodyPr>
          <a:lstStyle/>
          <a:p>
            <a:r>
              <a:rPr lang="ru-RU" sz="2000" b="1" i="1" dirty="0" smtClean="0">
                <a:solidFill>
                  <a:srgbClr val="C00000"/>
                </a:solidFill>
                <a:latin typeface="Georgia" pitchFamily="18" charset="0"/>
              </a:rPr>
              <a:t>Задачи </a:t>
            </a:r>
            <a:r>
              <a:rPr lang="ru-RU" sz="2000" b="1" i="1" dirty="0">
                <a:solidFill>
                  <a:srgbClr val="C00000"/>
                </a:solidFill>
                <a:latin typeface="Georgia" pitchFamily="18" charset="0"/>
              </a:rPr>
              <a:t>использования логических блоков в работе с детьми:</a:t>
            </a:r>
          </a:p>
          <a:p>
            <a:endParaRPr lang="ru-RU" sz="1400" b="1" i="1" dirty="0" smtClean="0">
              <a:solidFill>
                <a:srgbClr val="C00000"/>
              </a:solidFill>
              <a:latin typeface="Georgia" pitchFamily="18" charset="0"/>
            </a:endParaRPr>
          </a:p>
          <a:p>
            <a:r>
              <a:rPr lang="ru-RU" sz="1400" b="1" i="1" dirty="0" smtClean="0">
                <a:solidFill>
                  <a:srgbClr val="C00000"/>
                </a:solidFill>
                <a:latin typeface="Georgia" pitchFamily="18" charset="0"/>
              </a:rPr>
              <a:t>• </a:t>
            </a:r>
            <a:r>
              <a:rPr lang="ru-RU" sz="1400" b="1" i="1" dirty="0">
                <a:solidFill>
                  <a:srgbClr val="C00000"/>
                </a:solidFill>
                <a:latin typeface="Georgia" pitchFamily="18" charset="0"/>
              </a:rPr>
              <a:t>Способствовать развитию у дошкольников логического и комбинаторного мышления, аналитических способностей, формировать начальные навыки, необходимые детям в дальнейшем </a:t>
            </a:r>
            <a:r>
              <a:rPr lang="ru-RU" sz="1400" b="1" i="1" dirty="0" smtClean="0">
                <a:solidFill>
                  <a:srgbClr val="C00000"/>
                </a:solidFill>
                <a:latin typeface="Georgia" pitchFamily="18" charset="0"/>
              </a:rPr>
              <a:t> для </a:t>
            </a:r>
            <a:r>
              <a:rPr lang="ru-RU" sz="1400" b="1" i="1" dirty="0">
                <a:solidFill>
                  <a:srgbClr val="C00000"/>
                </a:solidFill>
                <a:latin typeface="Georgia" pitchFamily="18" charset="0"/>
              </a:rPr>
              <a:t>умения решать логические задачи</a:t>
            </a:r>
            <a:r>
              <a:rPr lang="ru-RU" sz="1400" b="1" i="1" dirty="0" smtClean="0">
                <a:solidFill>
                  <a:srgbClr val="C00000"/>
                </a:solidFill>
                <a:latin typeface="Georgia" pitchFamily="18" charset="0"/>
              </a:rPr>
              <a:t>.</a:t>
            </a:r>
          </a:p>
          <a:p>
            <a:endParaRPr lang="ru-RU" sz="1400" b="1" i="1" dirty="0">
              <a:solidFill>
                <a:srgbClr val="C00000"/>
              </a:solidFill>
              <a:latin typeface="Georgia" pitchFamily="18" charset="0"/>
            </a:endParaRPr>
          </a:p>
          <a:p>
            <a:r>
              <a:rPr lang="ru-RU" sz="1400" b="1" i="1" dirty="0">
                <a:solidFill>
                  <a:srgbClr val="C00000"/>
                </a:solidFill>
                <a:latin typeface="Georgia" pitchFamily="18" charset="0"/>
              </a:rPr>
              <a:t>• Развивать умение выявлять в объектах разнообразные свойства, называть их, адекватно обозначать словами их отсутствие, абстрагировать и удерживать в памяти одновременно два, три или четыре свойства объекта, обобщать рассматриваемые объекты по одному или нескольким свойствам</a:t>
            </a:r>
            <a:r>
              <a:rPr lang="ru-RU" sz="1400" b="1" i="1" dirty="0" smtClean="0">
                <a:solidFill>
                  <a:srgbClr val="C00000"/>
                </a:solidFill>
                <a:latin typeface="Georgia" pitchFamily="18" charset="0"/>
              </a:rPr>
              <a:t>.</a:t>
            </a:r>
          </a:p>
          <a:p>
            <a:endParaRPr lang="ru-RU" sz="1400" b="1" i="1" dirty="0">
              <a:solidFill>
                <a:srgbClr val="C00000"/>
              </a:solidFill>
              <a:latin typeface="Georgia" pitchFamily="18" charset="0"/>
            </a:endParaRPr>
          </a:p>
          <a:p>
            <a:r>
              <a:rPr lang="ru-RU" sz="1400" b="1" i="1" dirty="0">
                <a:solidFill>
                  <a:srgbClr val="C00000"/>
                </a:solidFill>
                <a:latin typeface="Georgia" pitchFamily="18" charset="0"/>
              </a:rPr>
              <a:t>• Дать первое представление о таких сложнейших понятиях информатики как алгоритмы, кодирование информации, логические операции</a:t>
            </a:r>
            <a:r>
              <a:rPr lang="ru-RU" sz="1400" b="1" i="1" dirty="0" smtClean="0">
                <a:solidFill>
                  <a:srgbClr val="C00000"/>
                </a:solidFill>
                <a:latin typeface="Georgia" pitchFamily="18" charset="0"/>
              </a:rPr>
              <a:t>.</a:t>
            </a:r>
          </a:p>
          <a:p>
            <a:endParaRPr lang="ru-RU" sz="1400" b="1" i="1" dirty="0">
              <a:solidFill>
                <a:srgbClr val="C00000"/>
              </a:solidFill>
              <a:latin typeface="Georgia" pitchFamily="18" charset="0"/>
            </a:endParaRPr>
          </a:p>
          <a:p>
            <a:r>
              <a:rPr lang="ru-RU" sz="1400" b="1" i="1" dirty="0">
                <a:solidFill>
                  <a:srgbClr val="C00000"/>
                </a:solidFill>
                <a:latin typeface="Georgia" pitchFamily="18" charset="0"/>
              </a:rPr>
              <a:t>• Развивать психические процессы дошкольников: восприятие, внимание, память, речь, творческое воображение и умение детей креативно мыслить</a:t>
            </a:r>
            <a:r>
              <a:rPr lang="ru-RU" sz="1400" b="1" i="1" dirty="0" smtClean="0">
                <a:solidFill>
                  <a:srgbClr val="C00000"/>
                </a:solidFill>
                <a:latin typeface="Georgia" pitchFamily="18" charset="0"/>
              </a:rPr>
              <a:t>.</a:t>
            </a:r>
          </a:p>
          <a:p>
            <a:endParaRPr lang="ru-RU" sz="1400" b="1" i="1" dirty="0">
              <a:solidFill>
                <a:srgbClr val="C00000"/>
              </a:solidFill>
              <a:latin typeface="Georgia" pitchFamily="18" charset="0"/>
            </a:endParaRPr>
          </a:p>
          <a:p>
            <a:r>
              <a:rPr lang="ru-RU" sz="1400" b="1" i="1" dirty="0">
                <a:solidFill>
                  <a:srgbClr val="C00000"/>
                </a:solidFill>
                <a:latin typeface="Georgia" pitchFamily="18" charset="0"/>
              </a:rPr>
              <a:t>• Развивать способность к моделированию и конструированию, умение использовать блоки </a:t>
            </a:r>
            <a:r>
              <a:rPr lang="ru-RU" sz="1400" b="1" i="1" dirty="0" err="1">
                <a:solidFill>
                  <a:srgbClr val="C00000"/>
                </a:solidFill>
                <a:latin typeface="Georgia" pitchFamily="18" charset="0"/>
              </a:rPr>
              <a:t>Дьенеша</a:t>
            </a:r>
            <a:r>
              <a:rPr lang="ru-RU" sz="1400" b="1" i="1" dirty="0">
                <a:solidFill>
                  <a:srgbClr val="C00000"/>
                </a:solidFill>
                <a:latin typeface="Georgia" pitchFamily="18" charset="0"/>
              </a:rPr>
              <a:t> в качестве предметно-схематической модели во всех видах деятельности</a:t>
            </a:r>
            <a:r>
              <a:rPr lang="ru-RU" sz="1400" b="1" i="1" dirty="0" smtClean="0">
                <a:solidFill>
                  <a:srgbClr val="C00000"/>
                </a:solidFill>
                <a:latin typeface="Georgia" pitchFamily="18" charset="0"/>
              </a:rPr>
              <a:t>.</a:t>
            </a:r>
          </a:p>
          <a:p>
            <a:endParaRPr lang="ru-RU" sz="1400" b="1" i="1" dirty="0">
              <a:solidFill>
                <a:srgbClr val="C00000"/>
              </a:solidFill>
              <a:latin typeface="Georgia" pitchFamily="18" charset="0"/>
            </a:endParaRPr>
          </a:p>
          <a:p>
            <a:r>
              <a:rPr lang="ru-RU" sz="1400" b="1" i="1" dirty="0">
                <a:solidFill>
                  <a:srgbClr val="C00000"/>
                </a:solidFill>
                <a:latin typeface="Georgia" pitchFamily="18" charset="0"/>
              </a:rPr>
              <a:t>• Воспитывать самостоятельность, инициативу, настойчивость в достижении цели, преодолении трудностей.</a:t>
            </a:r>
          </a:p>
        </p:txBody>
      </p:sp>
    </p:spTree>
    <p:extLst>
      <p:ext uri="{BB962C8B-B14F-4D97-AF65-F5344CB8AC3E}">
        <p14:creationId xmlns:p14="http://schemas.microsoft.com/office/powerpoint/2010/main" val="3306739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оспитатель6\Desktop\Новая папка\Натуся\последняя\оформление для презентаций\фоны к презентациям\krasivie-fony-dlya-prezentacii-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2"/>
            <a:ext cx="9144000" cy="68632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ая выноска 1"/>
          <p:cNvSpPr/>
          <p:nvPr/>
        </p:nvSpPr>
        <p:spPr>
          <a:xfrm>
            <a:off x="1115616" y="908719"/>
            <a:ext cx="6912768" cy="4974947"/>
          </a:xfrm>
          <a:prstGeom prst="wedgeRectCallout">
            <a:avLst>
              <a:gd name="adj1" fmla="val -3143"/>
              <a:gd name="adj2" fmla="val 55501"/>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6" name="Picture 2" descr="C:\Users\воспитатель6\Desktop\Новая папка\Натуся\последняя\оформление для презентаций\фоны\0_eb1ad_a9db4538_ori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4212"/>
          <a:stretch/>
        </p:blipFill>
        <p:spPr bwMode="auto">
          <a:xfrm flipH="1">
            <a:off x="4860032" y="5589240"/>
            <a:ext cx="3024336" cy="11024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59632" y="1124744"/>
            <a:ext cx="6624736" cy="4524315"/>
          </a:xfrm>
          <a:prstGeom prst="rect">
            <a:avLst/>
          </a:prstGeom>
          <a:noFill/>
        </p:spPr>
        <p:txBody>
          <a:bodyPr wrap="square" rtlCol="0">
            <a:spAutoFit/>
          </a:bodyPr>
          <a:lstStyle/>
          <a:p>
            <a:pPr algn="ctr"/>
            <a:r>
              <a:rPr lang="ru-RU" sz="2400" b="1" i="1" dirty="0" smtClean="0">
                <a:solidFill>
                  <a:srgbClr val="C00000"/>
                </a:solidFill>
                <a:latin typeface="Georgia" pitchFamily="18" charset="0"/>
              </a:rPr>
              <a:t>Логические Блоки </a:t>
            </a:r>
            <a:r>
              <a:rPr lang="ru-RU" sz="2400" b="1" i="1" dirty="0" err="1" smtClean="0">
                <a:solidFill>
                  <a:srgbClr val="C00000"/>
                </a:solidFill>
                <a:latin typeface="Georgia" pitchFamily="18" charset="0"/>
              </a:rPr>
              <a:t>Дьенеша</a:t>
            </a:r>
            <a:r>
              <a:rPr lang="ru-RU" sz="2400" b="1" i="1" dirty="0" smtClean="0">
                <a:solidFill>
                  <a:srgbClr val="C00000"/>
                </a:solidFill>
                <a:latin typeface="Georgia" pitchFamily="18" charset="0"/>
              </a:rPr>
              <a:t> </a:t>
            </a:r>
            <a:r>
              <a:rPr lang="ru-RU" sz="2400" b="1" i="1" dirty="0">
                <a:solidFill>
                  <a:srgbClr val="C00000"/>
                </a:solidFill>
                <a:latin typeface="Georgia" pitchFamily="18" charset="0"/>
              </a:rPr>
              <a:t>можно использовать в любой возрастной группе (усложняя или упрощая задания), тем самым предоставляется огромное поле деятельности для творчества педагога. </a:t>
            </a:r>
            <a:endParaRPr lang="ru-RU" sz="2400" b="1" i="1" dirty="0" smtClean="0">
              <a:solidFill>
                <a:srgbClr val="C00000"/>
              </a:solidFill>
              <a:latin typeface="Georgia" pitchFamily="18" charset="0"/>
            </a:endParaRPr>
          </a:p>
          <a:p>
            <a:pPr algn="ctr"/>
            <a:r>
              <a:rPr lang="ru-RU" sz="2400" b="1" i="1" dirty="0" smtClean="0">
                <a:solidFill>
                  <a:srgbClr val="C00000"/>
                </a:solidFill>
                <a:latin typeface="Georgia" pitchFamily="18" charset="0"/>
              </a:rPr>
              <a:t>Для </a:t>
            </a:r>
            <a:r>
              <a:rPr lang="ru-RU" sz="2400" b="1" i="1" dirty="0">
                <a:solidFill>
                  <a:srgbClr val="C00000"/>
                </a:solidFill>
                <a:latin typeface="Georgia" pitchFamily="18" charset="0"/>
              </a:rPr>
              <a:t>того чтобы поддержать интерес детей к занятиям, к обучению, необходимо разнообразить их игровыми задачами, сюжетами, персонажами.</a:t>
            </a:r>
          </a:p>
        </p:txBody>
      </p:sp>
    </p:spTree>
    <p:extLst>
      <p:ext uri="{BB962C8B-B14F-4D97-AF65-F5344CB8AC3E}">
        <p14:creationId xmlns:p14="http://schemas.microsoft.com/office/powerpoint/2010/main" val="3128344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оспитатель6\Desktop\Новая папка\Натуся\последняя\оформление для презентаций\фоны к презентациям\krasivie-fony-dlya-prezentacii-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2"/>
            <a:ext cx="9144000" cy="686325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воспитатель6\Desktop\Новая папка\Натуся\последняя\оформление для презентаций\фоны\0_eb1ad_a9db4538_ori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4212"/>
          <a:stretch/>
        </p:blipFill>
        <p:spPr bwMode="auto">
          <a:xfrm flipH="1">
            <a:off x="4498923" y="5417546"/>
            <a:ext cx="3419420" cy="124644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ая выноска 1"/>
          <p:cNvSpPr/>
          <p:nvPr/>
        </p:nvSpPr>
        <p:spPr>
          <a:xfrm>
            <a:off x="467544" y="188640"/>
            <a:ext cx="8352928" cy="5040560"/>
          </a:xfrm>
          <a:prstGeom prst="wedgeRectCallout">
            <a:avLst>
              <a:gd name="adj1" fmla="val -1593"/>
              <a:gd name="adj2" fmla="val 63361"/>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67544" y="332656"/>
            <a:ext cx="8208912" cy="5201424"/>
          </a:xfrm>
          <a:prstGeom prst="rect">
            <a:avLst/>
          </a:prstGeom>
          <a:noFill/>
        </p:spPr>
        <p:txBody>
          <a:bodyPr wrap="square" rtlCol="0">
            <a:spAutoFit/>
          </a:bodyPr>
          <a:lstStyle/>
          <a:p>
            <a:pPr algn="ctr"/>
            <a:r>
              <a:rPr lang="ru-RU" sz="2400" b="1" i="1" dirty="0" smtClean="0">
                <a:solidFill>
                  <a:srgbClr val="C00000"/>
                </a:solidFill>
                <a:latin typeface="Georgia" pitchFamily="18" charset="0"/>
              </a:rPr>
              <a:t>Формы </a:t>
            </a:r>
            <a:r>
              <a:rPr lang="ru-RU" sz="2400" b="1" i="1" dirty="0">
                <a:solidFill>
                  <a:srgbClr val="C00000"/>
                </a:solidFill>
                <a:latin typeface="Georgia" pitchFamily="18" charset="0"/>
              </a:rPr>
              <a:t>организации работы с логическими Блоками </a:t>
            </a:r>
            <a:r>
              <a:rPr lang="ru-RU" sz="2400" b="1" i="1" dirty="0" err="1" smtClean="0">
                <a:solidFill>
                  <a:srgbClr val="C00000"/>
                </a:solidFill>
                <a:latin typeface="Georgia" pitchFamily="18" charset="0"/>
              </a:rPr>
              <a:t>Дьенеша</a:t>
            </a:r>
            <a:r>
              <a:rPr lang="ru-RU" sz="2400" b="1" i="1" dirty="0" smtClean="0">
                <a:solidFill>
                  <a:srgbClr val="C00000"/>
                </a:solidFill>
                <a:latin typeface="Georgia" pitchFamily="18" charset="0"/>
              </a:rPr>
              <a:t>.</a:t>
            </a:r>
          </a:p>
          <a:p>
            <a:endParaRPr lang="ru-RU" sz="2400" b="1" i="1" dirty="0" smtClean="0">
              <a:solidFill>
                <a:srgbClr val="C00000"/>
              </a:solidFill>
              <a:latin typeface="Georgia" pitchFamily="18" charset="0"/>
            </a:endParaRPr>
          </a:p>
          <a:p>
            <a:pPr marL="342900" indent="-342900">
              <a:buFont typeface="Arial" pitchFamily="34" charset="0"/>
              <a:buChar char="•"/>
            </a:pPr>
            <a:r>
              <a:rPr lang="ru-RU" sz="2000" b="1" i="1" dirty="0" smtClean="0">
                <a:solidFill>
                  <a:srgbClr val="C00000"/>
                </a:solidFill>
                <a:latin typeface="Georgia" pitchFamily="18" charset="0"/>
              </a:rPr>
              <a:t>Занятия </a:t>
            </a:r>
            <a:r>
              <a:rPr lang="ru-RU" sz="2000" b="1" i="1" dirty="0">
                <a:solidFill>
                  <a:srgbClr val="C00000"/>
                </a:solidFill>
                <a:latin typeface="Georgia" pitchFamily="18" charset="0"/>
              </a:rPr>
              <a:t>(комплексные, интегрированные), обеспечивающие наглядность, системность и доступность, смену деятельности</a:t>
            </a:r>
            <a:r>
              <a:rPr lang="ru-RU" sz="2000" b="1" i="1" dirty="0" smtClean="0">
                <a:solidFill>
                  <a:srgbClr val="C00000"/>
                </a:solidFill>
                <a:latin typeface="Georgia" pitchFamily="18" charset="0"/>
              </a:rPr>
              <a:t>.</a:t>
            </a:r>
          </a:p>
          <a:p>
            <a:endParaRPr lang="ru-RU" sz="2000" b="1" i="1" dirty="0" smtClean="0">
              <a:solidFill>
                <a:srgbClr val="C00000"/>
              </a:solidFill>
              <a:latin typeface="Georgia" pitchFamily="18" charset="0"/>
            </a:endParaRPr>
          </a:p>
          <a:p>
            <a:pPr marL="342900" indent="-342900">
              <a:buFont typeface="Arial" pitchFamily="34" charset="0"/>
              <a:buChar char="•"/>
            </a:pPr>
            <a:r>
              <a:rPr lang="ru-RU" sz="2000" b="1" i="1" dirty="0">
                <a:solidFill>
                  <a:srgbClr val="C00000"/>
                </a:solidFill>
                <a:latin typeface="Georgia" pitchFamily="18" charset="0"/>
              </a:rPr>
              <a:t> </a:t>
            </a:r>
            <a:r>
              <a:rPr lang="ru-RU" sz="2000" b="1" i="1" dirty="0" smtClean="0">
                <a:solidFill>
                  <a:srgbClr val="C00000"/>
                </a:solidFill>
                <a:latin typeface="Georgia" pitchFamily="18" charset="0"/>
              </a:rPr>
              <a:t>Совместная </a:t>
            </a:r>
            <a:r>
              <a:rPr lang="ru-RU" sz="2000" b="1" i="1" dirty="0">
                <a:solidFill>
                  <a:srgbClr val="C00000"/>
                </a:solidFill>
                <a:latin typeface="Georgia" pitchFamily="18" charset="0"/>
              </a:rPr>
              <a:t>и самостоятельная игровая деятельность (дидактические игры, настольно-печатные, подвижные, сюжетно-ролевые </a:t>
            </a:r>
            <a:r>
              <a:rPr lang="ru-RU" sz="2000" b="1" i="1" dirty="0" smtClean="0">
                <a:solidFill>
                  <a:srgbClr val="C00000"/>
                </a:solidFill>
                <a:latin typeface="Georgia" pitchFamily="18" charset="0"/>
              </a:rPr>
              <a:t>игры, экспериментирование, моделирование и др.).</a:t>
            </a:r>
          </a:p>
          <a:p>
            <a:endParaRPr lang="ru-RU" sz="2000" b="1" i="1" dirty="0" smtClean="0">
              <a:solidFill>
                <a:srgbClr val="C00000"/>
              </a:solidFill>
              <a:latin typeface="Georgia" pitchFamily="18" charset="0"/>
            </a:endParaRPr>
          </a:p>
          <a:p>
            <a:pPr marL="342900" indent="-342900">
              <a:buFont typeface="Arial" pitchFamily="34" charset="0"/>
              <a:buChar char="•"/>
            </a:pPr>
            <a:r>
              <a:rPr lang="ru-RU" sz="2000" b="1" i="1" dirty="0" smtClean="0">
                <a:solidFill>
                  <a:srgbClr val="C00000"/>
                </a:solidFill>
                <a:latin typeface="Georgia" pitchFamily="18" charset="0"/>
              </a:rPr>
              <a:t>Вне </a:t>
            </a:r>
            <a:r>
              <a:rPr lang="ru-RU" sz="2000" b="1" i="1" dirty="0">
                <a:solidFill>
                  <a:srgbClr val="C00000"/>
                </a:solidFill>
                <a:latin typeface="Georgia" pitchFamily="18" charset="0"/>
              </a:rPr>
              <a:t>занятий, в предметно-развивающей среде (ИЗО-деятельность, аппликация, режимные моменты, предметные ориентиры). </a:t>
            </a:r>
            <a:br>
              <a:rPr lang="ru-RU" sz="2000" b="1" i="1" dirty="0">
                <a:solidFill>
                  <a:srgbClr val="C00000"/>
                </a:solidFill>
                <a:latin typeface="Georgia" pitchFamily="18" charset="0"/>
              </a:rPr>
            </a:br>
            <a:endParaRPr lang="ru-RU" sz="2000" b="1" i="1" dirty="0">
              <a:solidFill>
                <a:srgbClr val="C00000"/>
              </a:solidFill>
              <a:latin typeface="Georgia" pitchFamily="18" charset="0"/>
            </a:endParaRPr>
          </a:p>
        </p:txBody>
      </p:sp>
    </p:spTree>
    <p:extLst>
      <p:ext uri="{BB962C8B-B14F-4D97-AF65-F5344CB8AC3E}">
        <p14:creationId xmlns:p14="http://schemas.microsoft.com/office/powerpoint/2010/main" val="603217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1443</Words>
  <Application>Microsoft Office PowerPoint</Application>
  <PresentationFormat>Экран (4:3)</PresentationFormat>
  <Paragraphs>94</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МУНИЦИПАЛЬНОЕ БЮДЖЕТНОЕ  ОБЩЕОБРАЗОВАТЕЛЬНОЕ УЧРЕЖДЕНИЕ «АЛЕКСЕЕВСКАЯ СРЕДНЯЯ ОБЩЕОБРАЗОВАТЕЛЬНАЯ ШКОЛА» ПЕТРОПАВЛОВСКОГО РАЙОНА АЛТАЙСКОГО КРАЯ, СТРУКТУРНОЕ ПОДРАЗДЕЛЕНИЕ «ДЕТСКИЙ САД «ТЕРЕМОК»»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дошкольное образовательное учреждение «Детский сад №8 «Колосок» Тутаевского муниципального района</dc:title>
  <dc:creator>воспитатель6</dc:creator>
  <cp:lastModifiedBy>Пользователь</cp:lastModifiedBy>
  <cp:revision>26</cp:revision>
  <dcterms:created xsi:type="dcterms:W3CDTF">2020-02-16T11:20:21Z</dcterms:created>
  <dcterms:modified xsi:type="dcterms:W3CDTF">2022-09-17T15:21:18Z</dcterms:modified>
</cp:coreProperties>
</file>